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57" r:id="rId6"/>
    <p:sldId id="258" r:id="rId7"/>
    <p:sldId id="261" r:id="rId8"/>
    <p:sldId id="260" r:id="rId9"/>
    <p:sldId id="262" r:id="rId10"/>
    <p:sldId id="265" r:id="rId11"/>
    <p:sldId id="268" r:id="rId12"/>
    <p:sldId id="264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DBE83E-5B64-4611-B711-B9653B3ABBE4}" v="6" dt="2020-08-20T05:31:07.3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5075" autoAdjust="0"/>
  </p:normalViewPr>
  <p:slideViewPr>
    <p:cSldViewPr snapToGrid="0">
      <p:cViewPr varScale="1">
        <p:scale>
          <a:sx n="55" d="100"/>
          <a:sy n="55" d="100"/>
        </p:scale>
        <p:origin x="1524" y="66"/>
      </p:cViewPr>
      <p:guideLst/>
    </p:cSldViewPr>
  </p:slideViewPr>
  <p:outlineViewPr>
    <p:cViewPr>
      <p:scale>
        <a:sx n="33" d="100"/>
        <a:sy n="33" d="100"/>
      </p:scale>
      <p:origin x="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by, Tess" userId="504bdc87-93fb-4dc7-aed6-95fb38951ffb" providerId="ADAL" clId="{FFDBE83E-5B64-4611-B711-B9653B3ABBE4}"/>
    <pc:docChg chg="undo custSel addSld delSld modSld sldOrd">
      <pc:chgData name="Colby, Tess" userId="504bdc87-93fb-4dc7-aed6-95fb38951ffb" providerId="ADAL" clId="{FFDBE83E-5B64-4611-B711-B9653B3ABBE4}" dt="2020-08-20T05:37:54.184" v="7650"/>
      <pc:docMkLst>
        <pc:docMk/>
      </pc:docMkLst>
      <pc:sldChg chg="modSp mod modNotesTx">
        <pc:chgData name="Colby, Tess" userId="504bdc87-93fb-4dc7-aed6-95fb38951ffb" providerId="ADAL" clId="{FFDBE83E-5B64-4611-B711-B9653B3ABBE4}" dt="2020-08-18T03:21:59.183" v="644" actId="20577"/>
        <pc:sldMkLst>
          <pc:docMk/>
          <pc:sldMk cId="1487294459" sldId="256"/>
        </pc:sldMkLst>
        <pc:spChg chg="mod">
          <ac:chgData name="Colby, Tess" userId="504bdc87-93fb-4dc7-aed6-95fb38951ffb" providerId="ADAL" clId="{FFDBE83E-5B64-4611-B711-B9653B3ABBE4}" dt="2020-08-18T03:16:45.971" v="37" actId="27636"/>
          <ac:spMkLst>
            <pc:docMk/>
            <pc:sldMk cId="1487294459" sldId="256"/>
            <ac:spMk id="2" creationId="{ECFDC01C-CCDD-4D51-9052-3BE78C87FB71}"/>
          </ac:spMkLst>
        </pc:spChg>
      </pc:sldChg>
      <pc:sldChg chg="addSp delSp modSp mod ord modNotesTx">
        <pc:chgData name="Colby, Tess" userId="504bdc87-93fb-4dc7-aed6-95fb38951ffb" providerId="ADAL" clId="{FFDBE83E-5B64-4611-B711-B9653B3ABBE4}" dt="2020-08-20T05:37:54.184" v="7650"/>
        <pc:sldMkLst>
          <pc:docMk/>
          <pc:sldMk cId="802782749" sldId="257"/>
        </pc:sldMkLst>
        <pc:spChg chg="mod">
          <ac:chgData name="Colby, Tess" userId="504bdc87-93fb-4dc7-aed6-95fb38951ffb" providerId="ADAL" clId="{FFDBE83E-5B64-4611-B711-B9653B3ABBE4}" dt="2020-08-18T03:22:26.878" v="692" actId="20577"/>
          <ac:spMkLst>
            <pc:docMk/>
            <pc:sldMk cId="802782749" sldId="257"/>
            <ac:spMk id="2" creationId="{9E78D82A-762B-4D1D-B75D-4053C10E9AE7}"/>
          </ac:spMkLst>
        </pc:spChg>
        <pc:spChg chg="mod">
          <ac:chgData name="Colby, Tess" userId="504bdc87-93fb-4dc7-aed6-95fb38951ffb" providerId="ADAL" clId="{FFDBE83E-5B64-4611-B711-B9653B3ABBE4}" dt="2020-08-20T05:13:45.860" v="7081" actId="20577"/>
          <ac:spMkLst>
            <pc:docMk/>
            <pc:sldMk cId="802782749" sldId="257"/>
            <ac:spMk id="3" creationId="{C8E64F7C-649A-4CE5-892E-290C86CD5A66}"/>
          </ac:spMkLst>
        </pc:spChg>
        <pc:spChg chg="add del">
          <ac:chgData name="Colby, Tess" userId="504bdc87-93fb-4dc7-aed6-95fb38951ffb" providerId="ADAL" clId="{FFDBE83E-5B64-4611-B711-B9653B3ABBE4}" dt="2020-08-18T21:34:00.121" v="1726" actId="21"/>
          <ac:spMkLst>
            <pc:docMk/>
            <pc:sldMk cId="802782749" sldId="257"/>
            <ac:spMk id="5" creationId="{C025F9AF-DD44-429E-B542-02919FFD4432}"/>
          </ac:spMkLst>
        </pc:spChg>
      </pc:sldChg>
      <pc:sldChg chg="modSp mod modNotesTx">
        <pc:chgData name="Colby, Tess" userId="504bdc87-93fb-4dc7-aed6-95fb38951ffb" providerId="ADAL" clId="{FFDBE83E-5B64-4611-B711-B9653B3ABBE4}" dt="2020-08-20T05:13:11.452" v="7055" actId="20577"/>
        <pc:sldMkLst>
          <pc:docMk/>
          <pc:sldMk cId="2763726249" sldId="258"/>
        </pc:sldMkLst>
        <pc:spChg chg="mod">
          <ac:chgData name="Colby, Tess" userId="504bdc87-93fb-4dc7-aed6-95fb38951ffb" providerId="ADAL" clId="{FFDBE83E-5B64-4611-B711-B9653B3ABBE4}" dt="2020-08-18T03:22:16.102" v="668" actId="20577"/>
          <ac:spMkLst>
            <pc:docMk/>
            <pc:sldMk cId="2763726249" sldId="258"/>
            <ac:spMk id="2" creationId="{C470149A-EBD3-4D13-B613-93F9ADB45E58}"/>
          </ac:spMkLst>
        </pc:spChg>
        <pc:spChg chg="mod">
          <ac:chgData name="Colby, Tess" userId="504bdc87-93fb-4dc7-aed6-95fb38951ffb" providerId="ADAL" clId="{FFDBE83E-5B64-4611-B711-B9653B3ABBE4}" dt="2020-08-20T05:13:11.452" v="7055" actId="20577"/>
          <ac:spMkLst>
            <pc:docMk/>
            <pc:sldMk cId="2763726249" sldId="258"/>
            <ac:spMk id="3" creationId="{1E17EF40-D9FA-4AA7-92BF-2425E82F2669}"/>
          </ac:spMkLst>
        </pc:spChg>
      </pc:sldChg>
      <pc:sldChg chg="modSp del mod">
        <pc:chgData name="Colby, Tess" userId="504bdc87-93fb-4dc7-aed6-95fb38951ffb" providerId="ADAL" clId="{FFDBE83E-5B64-4611-B711-B9653B3ABBE4}" dt="2020-08-20T04:39:17.598" v="5175" actId="2696"/>
        <pc:sldMkLst>
          <pc:docMk/>
          <pc:sldMk cId="1267044369" sldId="259"/>
        </pc:sldMkLst>
        <pc:spChg chg="mod">
          <ac:chgData name="Colby, Tess" userId="504bdc87-93fb-4dc7-aed6-95fb38951ffb" providerId="ADAL" clId="{FFDBE83E-5B64-4611-B711-B9653B3ABBE4}" dt="2020-08-18T22:14:05.976" v="3382" actId="20577"/>
          <ac:spMkLst>
            <pc:docMk/>
            <pc:sldMk cId="1267044369" sldId="259"/>
            <ac:spMk id="3" creationId="{1E772A31-0E66-489A-9374-91DD37C749C3}"/>
          </ac:spMkLst>
        </pc:spChg>
      </pc:sldChg>
      <pc:sldChg chg="modSp new mod ord modNotesTx">
        <pc:chgData name="Colby, Tess" userId="504bdc87-93fb-4dc7-aed6-95fb38951ffb" providerId="ADAL" clId="{FFDBE83E-5B64-4611-B711-B9653B3ABBE4}" dt="2020-08-20T05:31:18.898" v="7627" actId="108"/>
        <pc:sldMkLst>
          <pc:docMk/>
          <pc:sldMk cId="1866410821" sldId="260"/>
        </pc:sldMkLst>
        <pc:spChg chg="mod">
          <ac:chgData name="Colby, Tess" userId="504bdc87-93fb-4dc7-aed6-95fb38951ffb" providerId="ADAL" clId="{FFDBE83E-5B64-4611-B711-B9653B3ABBE4}" dt="2020-08-18T03:27:39.469" v="1426" actId="20577"/>
          <ac:spMkLst>
            <pc:docMk/>
            <pc:sldMk cId="1866410821" sldId="260"/>
            <ac:spMk id="2" creationId="{5FEBD556-49EE-4B4B-A1CE-4FE0F507B295}"/>
          </ac:spMkLst>
        </pc:spChg>
        <pc:spChg chg="mod">
          <ac:chgData name="Colby, Tess" userId="504bdc87-93fb-4dc7-aed6-95fb38951ffb" providerId="ADAL" clId="{FFDBE83E-5B64-4611-B711-B9653B3ABBE4}" dt="2020-08-20T05:31:18.898" v="7627" actId="108"/>
          <ac:spMkLst>
            <pc:docMk/>
            <pc:sldMk cId="1866410821" sldId="260"/>
            <ac:spMk id="3" creationId="{CDD9C319-68F8-4795-B6DD-17DC06ABDFFF}"/>
          </ac:spMkLst>
        </pc:spChg>
      </pc:sldChg>
      <pc:sldChg chg="modSp new mod modNotesTx">
        <pc:chgData name="Colby, Tess" userId="504bdc87-93fb-4dc7-aed6-95fb38951ffb" providerId="ADAL" clId="{FFDBE83E-5B64-4611-B711-B9653B3ABBE4}" dt="2020-08-20T05:27:50.181" v="7621" actId="20577"/>
        <pc:sldMkLst>
          <pc:docMk/>
          <pc:sldMk cId="2460908533" sldId="261"/>
        </pc:sldMkLst>
        <pc:spChg chg="mod">
          <ac:chgData name="Colby, Tess" userId="504bdc87-93fb-4dc7-aed6-95fb38951ffb" providerId="ADAL" clId="{FFDBE83E-5B64-4611-B711-B9653B3ABBE4}" dt="2020-08-18T22:06:48.735" v="3155" actId="14100"/>
          <ac:spMkLst>
            <pc:docMk/>
            <pc:sldMk cId="2460908533" sldId="261"/>
            <ac:spMk id="2" creationId="{2E8161B3-09A2-4416-B4CB-55E9D3EED7D9}"/>
          </ac:spMkLst>
        </pc:spChg>
        <pc:spChg chg="mod">
          <ac:chgData name="Colby, Tess" userId="504bdc87-93fb-4dc7-aed6-95fb38951ffb" providerId="ADAL" clId="{FFDBE83E-5B64-4611-B711-B9653B3ABBE4}" dt="2020-08-20T05:27:18.479" v="7584" actId="20577"/>
          <ac:spMkLst>
            <pc:docMk/>
            <pc:sldMk cId="2460908533" sldId="261"/>
            <ac:spMk id="3" creationId="{74718513-D3FB-4BFC-BBC6-13AF75F7370E}"/>
          </ac:spMkLst>
        </pc:spChg>
      </pc:sldChg>
      <pc:sldChg chg="modSp new mod">
        <pc:chgData name="Colby, Tess" userId="504bdc87-93fb-4dc7-aed6-95fb38951ffb" providerId="ADAL" clId="{FFDBE83E-5B64-4611-B711-B9653B3ABBE4}" dt="2020-08-20T05:32:36.348" v="7631" actId="20577"/>
        <pc:sldMkLst>
          <pc:docMk/>
          <pc:sldMk cId="4290435371" sldId="262"/>
        </pc:sldMkLst>
        <pc:spChg chg="mod">
          <ac:chgData name="Colby, Tess" userId="504bdc87-93fb-4dc7-aed6-95fb38951ffb" providerId="ADAL" clId="{FFDBE83E-5B64-4611-B711-B9653B3ABBE4}" dt="2020-08-18T22:13:22.113" v="3369"/>
          <ac:spMkLst>
            <pc:docMk/>
            <pc:sldMk cId="4290435371" sldId="262"/>
            <ac:spMk id="2" creationId="{AD74D68D-F261-4DF1-A3E6-98D98CDDA173}"/>
          </ac:spMkLst>
        </pc:spChg>
        <pc:spChg chg="mod">
          <ac:chgData name="Colby, Tess" userId="504bdc87-93fb-4dc7-aed6-95fb38951ffb" providerId="ADAL" clId="{FFDBE83E-5B64-4611-B711-B9653B3ABBE4}" dt="2020-08-20T05:32:36.348" v="7631" actId="20577"/>
          <ac:spMkLst>
            <pc:docMk/>
            <pc:sldMk cId="4290435371" sldId="262"/>
            <ac:spMk id="3" creationId="{B322E303-3100-478A-A0E6-5A5E5ED4F632}"/>
          </ac:spMkLst>
        </pc:spChg>
      </pc:sldChg>
      <pc:sldChg chg="new del">
        <pc:chgData name="Colby, Tess" userId="504bdc87-93fb-4dc7-aed6-95fb38951ffb" providerId="ADAL" clId="{FFDBE83E-5B64-4611-B711-B9653B3ABBE4}" dt="2020-08-20T04:39:14.934" v="5174" actId="2696"/>
        <pc:sldMkLst>
          <pc:docMk/>
          <pc:sldMk cId="946746667" sldId="263"/>
        </pc:sldMkLst>
      </pc:sldChg>
      <pc:sldChg chg="modSp add mod">
        <pc:chgData name="Colby, Tess" userId="504bdc87-93fb-4dc7-aed6-95fb38951ffb" providerId="ADAL" clId="{FFDBE83E-5B64-4611-B711-B9653B3ABBE4}" dt="2020-08-20T05:34:41.094" v="7648" actId="20577"/>
        <pc:sldMkLst>
          <pc:docMk/>
          <pc:sldMk cId="2708526375" sldId="264"/>
        </pc:sldMkLst>
        <pc:spChg chg="mod">
          <ac:chgData name="Colby, Tess" userId="504bdc87-93fb-4dc7-aed6-95fb38951ffb" providerId="ADAL" clId="{FFDBE83E-5B64-4611-B711-B9653B3ABBE4}" dt="2020-08-20T05:34:41.094" v="7648" actId="20577"/>
          <ac:spMkLst>
            <pc:docMk/>
            <pc:sldMk cId="2708526375" sldId="264"/>
            <ac:spMk id="3" creationId="{B322E303-3100-478A-A0E6-5A5E5ED4F632}"/>
          </ac:spMkLst>
        </pc:spChg>
      </pc:sldChg>
      <pc:sldChg chg="modSp add mod modNotesTx">
        <pc:chgData name="Colby, Tess" userId="504bdc87-93fb-4dc7-aed6-95fb38951ffb" providerId="ADAL" clId="{FFDBE83E-5B64-4611-B711-B9653B3ABBE4}" dt="2020-08-20T05:33:58.548" v="7646" actId="20577"/>
        <pc:sldMkLst>
          <pc:docMk/>
          <pc:sldMk cId="1183409727" sldId="265"/>
        </pc:sldMkLst>
        <pc:spChg chg="mod">
          <ac:chgData name="Colby, Tess" userId="504bdc87-93fb-4dc7-aed6-95fb38951ffb" providerId="ADAL" clId="{FFDBE83E-5B64-4611-B711-B9653B3ABBE4}" dt="2020-08-20T05:33:58.548" v="7646" actId="20577"/>
          <ac:spMkLst>
            <pc:docMk/>
            <pc:sldMk cId="1183409727" sldId="265"/>
            <ac:spMk id="3" creationId="{B322E303-3100-478A-A0E6-5A5E5ED4F632}"/>
          </ac:spMkLst>
        </pc:spChg>
      </pc:sldChg>
      <pc:sldChg chg="modSp add mod modNotesTx">
        <pc:chgData name="Colby, Tess" userId="504bdc87-93fb-4dc7-aed6-95fb38951ffb" providerId="ADAL" clId="{FFDBE83E-5B64-4611-B711-B9653B3ABBE4}" dt="2020-08-20T05:24:40.145" v="7517" actId="20577"/>
        <pc:sldMkLst>
          <pc:docMk/>
          <pc:sldMk cId="1291306821" sldId="266"/>
        </pc:sldMkLst>
        <pc:spChg chg="mod">
          <ac:chgData name="Colby, Tess" userId="504bdc87-93fb-4dc7-aed6-95fb38951ffb" providerId="ADAL" clId="{FFDBE83E-5B64-4611-B711-B9653B3ABBE4}" dt="2020-08-20T05:24:40.145" v="7517" actId="20577"/>
          <ac:spMkLst>
            <pc:docMk/>
            <pc:sldMk cId="1291306821" sldId="266"/>
            <ac:spMk id="3" creationId="{B322E303-3100-478A-A0E6-5A5E5ED4F632}"/>
          </ac:spMkLst>
        </pc:spChg>
      </pc:sldChg>
      <pc:sldChg chg="modSp mod modNotesTx">
        <pc:chgData name="Colby, Tess" userId="504bdc87-93fb-4dc7-aed6-95fb38951ffb" providerId="ADAL" clId="{FFDBE83E-5B64-4611-B711-B9653B3ABBE4}" dt="2020-08-20T04:41:30.932" v="5386" actId="20577"/>
        <pc:sldMkLst>
          <pc:docMk/>
          <pc:sldMk cId="401515904" sldId="267"/>
        </pc:sldMkLst>
        <pc:spChg chg="mod">
          <ac:chgData name="Colby, Tess" userId="504bdc87-93fb-4dc7-aed6-95fb38951ffb" providerId="ADAL" clId="{FFDBE83E-5B64-4611-B711-B9653B3ABBE4}" dt="2020-08-20T04:40:48.129" v="5326" actId="14100"/>
          <ac:spMkLst>
            <pc:docMk/>
            <pc:sldMk cId="401515904" sldId="267"/>
            <ac:spMk id="2" creationId="{ECFDC01C-CCDD-4D51-9052-3BE78C87FB71}"/>
          </ac:spMkLst>
        </pc:spChg>
      </pc:sldChg>
      <pc:sldChg chg="modSp new mod ord">
        <pc:chgData name="Colby, Tess" userId="504bdc87-93fb-4dc7-aed6-95fb38951ffb" providerId="ADAL" clId="{FFDBE83E-5B64-4611-B711-B9653B3ABBE4}" dt="2020-08-20T05:20:07.611" v="7232" actId="20577"/>
        <pc:sldMkLst>
          <pc:docMk/>
          <pc:sldMk cId="3257362818" sldId="268"/>
        </pc:sldMkLst>
        <pc:spChg chg="mod">
          <ac:chgData name="Colby, Tess" userId="504bdc87-93fb-4dc7-aed6-95fb38951ffb" providerId="ADAL" clId="{FFDBE83E-5B64-4611-B711-B9653B3ABBE4}" dt="2020-08-20T05:03:24.654" v="6849"/>
          <ac:spMkLst>
            <pc:docMk/>
            <pc:sldMk cId="3257362818" sldId="268"/>
            <ac:spMk id="2" creationId="{49EE936B-96BB-4658-BA67-E80B821E369A}"/>
          </ac:spMkLst>
        </pc:spChg>
        <pc:spChg chg="mod">
          <ac:chgData name="Colby, Tess" userId="504bdc87-93fb-4dc7-aed6-95fb38951ffb" providerId="ADAL" clId="{FFDBE83E-5B64-4611-B711-B9653B3ABBE4}" dt="2020-08-20T05:20:07.611" v="7232" actId="20577"/>
          <ac:spMkLst>
            <pc:docMk/>
            <pc:sldMk cId="3257362818" sldId="268"/>
            <ac:spMk id="3" creationId="{06D5BCBF-EBF3-4A49-B7AC-D494442B358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EB2FC-9F0B-4004-B7F0-4D40FB273C68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E5DE8-CBD1-492D-B2D5-3A7F2493E7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33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you, Councilmember Prince and to all the Committee members. </a:t>
            </a:r>
          </a:p>
          <a:p>
            <a:endParaRPr lang="en-US" dirty="0"/>
          </a:p>
          <a:p>
            <a:r>
              <a:rPr lang="en-US" dirty="0"/>
              <a:t>My name is Tess Colby and I am on the staff of Mayor Durkan. </a:t>
            </a:r>
          </a:p>
          <a:p>
            <a:endParaRPr lang="en-US" dirty="0"/>
          </a:p>
          <a:p>
            <a:r>
              <a:rPr lang="en-US" dirty="0"/>
              <a:t>Today I will set up the Committee’s discussion on the proposed Bylaws through a brief presentation of the Bylaws and the specific issues that are before you today.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 will be sharing my screen/_____________ will be sharing their screen with you for this part of the agenda.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4E5DE8-CBD1-492D-B2D5-3A7F2493E7A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953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The Bylaws establish the procedures for Governing Committee operations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Much of the operational guidance that might be in typical Bylaws for an Operating Board are already in the ILA. The Bylaws recognize them by reference.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For example: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Committee composition and terms are in the ILA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Frequency of Governing Committee meetings is in the ILA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Quorum is defined in the ILA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4E5DE8-CBD1-492D-B2D5-3A7F2493E7A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184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200" dirty="0"/>
              <a:t>Sub-Group of the Staffing Working Group met four times.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/>
              <a:t>Group comprise the Lived Experience Governance Committee Members and Staff representatives of the Elected Officials and.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/>
              <a:t>Deanna Gregory from Pacifica Law Group provided the initial Bylaws draft to guide the discussions.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/>
              <a:t>The Group agreed to submit the Bylaws before you, most of which reflect general agreement.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/>
              <a:t>The Amendments that will follow are the items that were rigorously discussed but, for which, consensus was not possible.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4E5DE8-CBD1-492D-B2D5-3A7F2493E7A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420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The Bylaws supplement the ILA with additional operating guidance. For example: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Appointment of Alternates – This section is the subject of Amendment 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Governing Committees and Chairs – this section is the subject of Amendment E.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Rules for holding Executive Sessions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Application of the Open Meetings Act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Setting Agenda (Amendment E) and distribution of materials – this section is the subject of Amendment 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4E5DE8-CBD1-492D-B2D5-3A7F2493E7A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840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five  amendments. </a:t>
            </a:r>
          </a:p>
          <a:p>
            <a:endParaRPr lang="en-US" dirty="0"/>
          </a:p>
          <a:p>
            <a:r>
              <a:rPr lang="en-US" dirty="0"/>
              <a:t>I will give a brief overview of each Amendment. At the end we will return to Amendment A for Committee discussion.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4E5DE8-CBD1-492D-B2D5-3A7F2493E7A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383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Continues on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4E5DE8-CBD1-492D-B2D5-3A7F2493E7A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873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4E5DE8-CBD1-492D-B2D5-3A7F2493E7A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204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 it over to Councilmember Prince for Committee discussion.</a:t>
            </a:r>
          </a:p>
          <a:p>
            <a:endParaRPr lang="en-US" dirty="0"/>
          </a:p>
          <a:p>
            <a:r>
              <a:rPr lang="en-US" dirty="0"/>
              <a:t>Sarah, could you move the slides back to Amendment A, slide 5</a:t>
            </a:r>
          </a:p>
          <a:p>
            <a:endParaRPr lang="en-US" dirty="0"/>
          </a:p>
          <a:p>
            <a:r>
              <a:rPr lang="en-US" dirty="0"/>
              <a:t>Thank you!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4E5DE8-CBD1-492D-B2D5-3A7F2493E7A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9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087A-C0BF-4143-8844-3AB9A520C22B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9D26-C564-4AD7-80DB-F65C90592BD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3930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087A-C0BF-4143-8844-3AB9A520C22B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9D26-C564-4AD7-80DB-F65C90592B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500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087A-C0BF-4143-8844-3AB9A520C22B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9D26-C564-4AD7-80DB-F65C90592B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23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087A-C0BF-4143-8844-3AB9A520C22B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9D26-C564-4AD7-80DB-F65C90592B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45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087A-C0BF-4143-8844-3AB9A520C22B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9D26-C564-4AD7-80DB-F65C90592BD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39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087A-C0BF-4143-8844-3AB9A520C22B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9D26-C564-4AD7-80DB-F65C90592B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27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087A-C0BF-4143-8844-3AB9A520C22B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9D26-C564-4AD7-80DB-F65C90592B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25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087A-C0BF-4143-8844-3AB9A520C22B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9D26-C564-4AD7-80DB-F65C90592B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926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087A-C0BF-4143-8844-3AB9A520C22B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9D26-C564-4AD7-80DB-F65C90592B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801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2AE087A-C0BF-4143-8844-3AB9A520C22B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DC9D26-C564-4AD7-80DB-F65C90592B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38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087A-C0BF-4143-8844-3AB9A520C22B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9D26-C564-4AD7-80DB-F65C90592B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57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2AE087A-C0BF-4143-8844-3AB9A520C22B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0DC9D26-C564-4AD7-80DB-F65C90592BD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4455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DC01C-CCDD-4D51-9052-3BE78C87FB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5808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Proposed Bylaws and Amendments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5DF3D0-4ABD-4270-BFA2-AD5D0AC74C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82816"/>
            <a:ext cx="9144000" cy="900387"/>
          </a:xfrm>
        </p:spPr>
        <p:txBody>
          <a:bodyPr>
            <a:normAutofit fontScale="55000" lnSpcReduction="20000"/>
          </a:bodyPr>
          <a:lstStyle/>
          <a:p>
            <a:endParaRPr lang="en-US" sz="2000" dirty="0"/>
          </a:p>
          <a:p>
            <a:pPr algn="ctr"/>
            <a:r>
              <a:rPr lang="en-US" sz="2600" dirty="0"/>
              <a:t>King County Regional Homelessness Authority Governing Committee</a:t>
            </a:r>
          </a:p>
          <a:p>
            <a:pPr algn="ctr"/>
            <a:r>
              <a:rPr lang="en-US" sz="2600" dirty="0"/>
              <a:t>8/20/2020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D62853B-481E-4C51-9216-AECB917AA99D}"/>
              </a:ext>
            </a:extLst>
          </p:cNvPr>
          <p:cNvCxnSpPr/>
          <p:nvPr/>
        </p:nvCxnSpPr>
        <p:spPr>
          <a:xfrm>
            <a:off x="3180521" y="5214851"/>
            <a:ext cx="583095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294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4D68D-F261-4DF1-A3E6-98D98CDDA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Amendments to Bylaws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2E303-3100-478A-A0E6-5A5E5ED4F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b="1" dirty="0"/>
              <a:t>Amendment E </a:t>
            </a:r>
            <a:r>
              <a:rPr lang="en-US" sz="2600" dirty="0"/>
              <a:t>(</a:t>
            </a:r>
            <a:r>
              <a:rPr lang="en-US" sz="2600" dirty="0">
                <a:effectLst/>
                <a:ea typeface="Calibri" panose="020F0502020204030204" pitchFamily="34" charset="0"/>
              </a:rPr>
              <a:t>Mayors Angela Birney and Nancy Backus and Councilmember Ed Prince) Articles III Governing Committee Officers and Committees and IV Meetings of Governing Committee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0000"/>
                </a:solidFill>
                <a:ea typeface="Calibri" panose="020F0502020204030204" pitchFamily="34" charset="0"/>
              </a:rPr>
              <a:t>E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stablishes a four-member Executive Committee limited to four co-chairs, one each from Lived Experience, King County, Seattle and SCA.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The Exec Committee ensures business is transacted in accordance with law, the Interlocal Agreement and Bylaws.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The Exec Committee develops processes related to Chairing meetings, rotation of Chairs; calling special meetings; setting agenda with CEO; and proposing other subcommittees</a:t>
            </a:r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91306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DC01C-CCDD-4D51-9052-3BE78C87FB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2528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Committee 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5DF3D0-4ABD-4270-BFA2-AD5D0AC74C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82816"/>
            <a:ext cx="9144000" cy="900387"/>
          </a:xfrm>
        </p:spPr>
        <p:txBody>
          <a:bodyPr>
            <a:normAutofit fontScale="55000" lnSpcReduction="20000"/>
          </a:bodyPr>
          <a:lstStyle/>
          <a:p>
            <a:endParaRPr lang="en-US" sz="2000" dirty="0"/>
          </a:p>
          <a:p>
            <a:pPr algn="ctr"/>
            <a:r>
              <a:rPr lang="en-US" sz="2600" dirty="0"/>
              <a:t>King County Regional Homelessness Authority Governing Committee</a:t>
            </a:r>
          </a:p>
          <a:p>
            <a:pPr algn="ctr"/>
            <a:r>
              <a:rPr lang="en-US" sz="2600" dirty="0"/>
              <a:t>8/20/2020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D62853B-481E-4C51-9216-AECB917AA99D}"/>
              </a:ext>
            </a:extLst>
          </p:cNvPr>
          <p:cNvCxnSpPr/>
          <p:nvPr/>
        </p:nvCxnSpPr>
        <p:spPr>
          <a:xfrm>
            <a:off x="3180521" y="5214851"/>
            <a:ext cx="583095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8D82A-762B-4D1D-B75D-4053C10E9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Bylaws: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64F7C-649A-4CE5-892E-290C86CD5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1" y="2303584"/>
            <a:ext cx="10058400" cy="389770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The Bylaws establish the procedures for Governing Committee operations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Much of the operational guidance for this Committee is in the ILA. The Bylaws reference those ILA sections when appropriate.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For example: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Committee composition and terms are in the ILA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Frequency of Governing Committee meetings is in the ILA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Quorum is defined in the ILA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2782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0149A-EBD3-4D13-B613-93F9ADB45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Bylaws: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7EF40-D9FA-4AA7-92BF-2425E82F2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Sub-Group of the Staffing Working Group met four times.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Staff representatives and the Lived Experience Governance Committee Members.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Deanna Gregory from Pacifica Law Group provided the initial draft to guide the discussions.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The Group agreed to submit the Bylaws before you, most of which reflect general agreement.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The Amendments represent the items for which consensus was not possible.</a:t>
            </a:r>
          </a:p>
        </p:txBody>
      </p:sp>
    </p:spTree>
    <p:extLst>
      <p:ext uri="{BB962C8B-B14F-4D97-AF65-F5344CB8AC3E}">
        <p14:creationId xmlns:p14="http://schemas.microsoft.com/office/powerpoint/2010/main" val="2763726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161B3-09A2-4416-B4CB-55E9D3EED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Bylaws: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18513-D3FB-4BFC-BBC6-13AF75F73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515" y="1845734"/>
            <a:ext cx="11305309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The Bylaws supplement the ILA with additional operating guidance. For example: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Appointment of Alternates (Amendment A)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Governing Committees and Chairs (Amendment 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Rules for holding Executive Sessions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Application of the Open Meetings Act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Setting Agenda (Amendment E) and distribution of materials (Amendment 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08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BD556-49EE-4B4B-A1CE-4FE0F507B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Amendments to Bylaws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9C319-68F8-4795-B6DD-17DC06ABD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Amendment A (Seattle City Council Members Lewis and González and </a:t>
            </a:r>
            <a:r>
              <a:rPr lang="en-US" sz="2600" dirty="0"/>
              <a:t>Mayor Durkan) Section 2.04 Alternates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Allows each member of the Governing Committee to appoint an alternate to serve in the absence of a Governing Committee member.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It provide that the King County Executive and Seattle Mayor may appoint Alternates from their respective Executive Teams.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Currently the Bylaws limit alternates to GC Members representing Lived Experience</a:t>
            </a:r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66410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4D68D-F261-4DF1-A3E6-98D98CDDA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Amendments to Bylaws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2E303-3100-478A-A0E6-5A5E5ED4F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b="1" dirty="0"/>
              <a:t>Amendment B </a:t>
            </a:r>
            <a:r>
              <a:rPr lang="en-US" sz="2600" dirty="0"/>
              <a:t>(Seattle City Council Members </a:t>
            </a:r>
            <a:r>
              <a:rPr lang="en-US" sz="2600" dirty="0">
                <a:solidFill>
                  <a:schemeClr val="tx1"/>
                </a:solidFill>
              </a:rPr>
              <a:t>González</a:t>
            </a:r>
            <a:r>
              <a:rPr lang="en-US" sz="2600" dirty="0"/>
              <a:t> and Lewis and Executive Constantine and Mayor Durkan)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Adds a new Section 4.05 that sets a higher voting threshold than that required by the Interlocal Agreement to amend budgets, goals, policies, and plans developed and recommended by the Implementation Board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Voting threshold for those amendments is set at an affirmative vote of at least eight Members of the Governing Committee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435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4D68D-F261-4DF1-A3E6-98D98CDDA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Amendments to Bylaws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2E303-3100-478A-A0E6-5A5E5ED4F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b="1" dirty="0"/>
              <a:t>Amendment C (</a:t>
            </a:r>
            <a:r>
              <a:rPr lang="en-US" sz="2600" dirty="0"/>
              <a:t>Jonathan Hemphill, Zaneta Reid, Kirk McClain) Articles II Governing Committee Membership and IV Meetings of Governing Committee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Adds language that the Lived Experience Coalition (LEC) shall select the members with Lived Experience who shall be appointed by the Advisory Committee to the Governing Committee.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Provides that the Lived Experience Members will serve for 24 months or until replaced by the LEC and serve up to three terms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Provides that vacancies will be filled in the same way as the original appointment, per the Bylaws.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409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E936B-96BB-4658-BA67-E80B821E3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Amendments to Bylaws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5BCBF-EBF3-4A49-B7AC-D494442B3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b="1" dirty="0"/>
              <a:t>Amendment C </a:t>
            </a:r>
            <a:r>
              <a:rPr lang="en-US" sz="2600" dirty="0"/>
              <a:t>(Jonathan Hemphill, Zaneta Reid, Kirk McClain) Article II and IV - Continued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Provides that the Lived Experience members will have three alternates appointed pursuant to the Bylaws to serve on behalf of any member of the Lived Experience Members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Provides that a quorum is nine members selected pursuant to the Bylaws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362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4D68D-F261-4DF1-A3E6-98D98CDDA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Amendments to Bylaws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2E303-3100-478A-A0E6-5A5E5ED4F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b="1" dirty="0"/>
              <a:t>Amendment D (</a:t>
            </a:r>
            <a:r>
              <a:rPr lang="en-US" sz="2600" dirty="0"/>
              <a:t>Jonathan Hemphill, Zaneta Reid, Kirk McClain) Section 4.04 Conduct of Business </a:t>
            </a:r>
          </a:p>
          <a:p>
            <a:pPr marR="0" lvl="0">
              <a:buFont typeface="Wingdings" panose="05000000000000000000" pitchFamily="2" charset="2"/>
              <a:buChar char="§"/>
            </a:pPr>
            <a:r>
              <a:rPr lang="en-US" sz="2600" dirty="0"/>
              <a:t>Requires that the CEO provide agenda, previous meeting minutes and other meeting materials seven days in advance of any </a:t>
            </a:r>
            <a:r>
              <a:rPr lang="en-US" sz="2600"/>
              <a:t>regular meeting</a:t>
            </a:r>
          </a:p>
          <a:p>
            <a:pPr marR="0" lvl="0">
              <a:buFont typeface="Wingdings" panose="05000000000000000000" pitchFamily="2" charset="2"/>
              <a:buChar char="§"/>
            </a:pPr>
            <a:r>
              <a:rPr lang="en-US" sz="2600"/>
              <a:t>Requires </a:t>
            </a:r>
            <a:r>
              <a:rPr lang="en-US" sz="2600" dirty="0"/>
              <a:t>that the KCRHA staff will be responsive to the needs of Lived Experience Members and their staff.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52637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D4D5836DFFE04BA9B46D91BCA59776" ma:contentTypeVersion="12" ma:contentTypeDescription="Create a new document." ma:contentTypeScope="" ma:versionID="a6f23c365cb1410a239fcb7998bbf734">
  <xsd:schema xmlns:xsd="http://www.w3.org/2001/XMLSchema" xmlns:xs="http://www.w3.org/2001/XMLSchema" xmlns:p="http://schemas.microsoft.com/office/2006/metadata/properties" xmlns:ns3="760773ee-f1c4-4495-af1a-475f451ee8da" xmlns:ns4="4d1c4ae1-4439-4efa-b7c1-7cc93fad748b" targetNamespace="http://schemas.microsoft.com/office/2006/metadata/properties" ma:root="true" ma:fieldsID="187c95ee657467b36f5df34476be4ded" ns3:_="" ns4:_="">
    <xsd:import namespace="760773ee-f1c4-4495-af1a-475f451ee8da"/>
    <xsd:import namespace="4d1c4ae1-4439-4efa-b7c1-7cc93fad748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0773ee-f1c4-4495-af1a-475f451ee8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1c4ae1-4439-4efa-b7c1-7cc93fad748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B649C8-0068-4A5E-8751-8E9D71BE44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0773ee-f1c4-4495-af1a-475f451ee8da"/>
    <ds:schemaRef ds:uri="4d1c4ae1-4439-4efa-b7c1-7cc93fad74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1E36B5-9878-4CF5-A3AA-0FBB178A6F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5B71C5-ABCA-4E87-9871-9C16E2A1D35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576</TotalTime>
  <Words>1037</Words>
  <Application>Microsoft Office PowerPoint</Application>
  <PresentationFormat>Widescreen</PresentationFormat>
  <Paragraphs>96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Wingdings</vt:lpstr>
      <vt:lpstr>Retrospect</vt:lpstr>
      <vt:lpstr>Proposed Bylaws and Amendments</vt:lpstr>
      <vt:lpstr>Proposed Bylaws: Purpose</vt:lpstr>
      <vt:lpstr>Proposed Bylaws: Process</vt:lpstr>
      <vt:lpstr>Proposed Bylaws: Purpose</vt:lpstr>
      <vt:lpstr>Proposed Amendments to Bylaws</vt:lpstr>
      <vt:lpstr>Proposed Amendments to Bylaws</vt:lpstr>
      <vt:lpstr>Proposed Amendments to Bylaws</vt:lpstr>
      <vt:lpstr>Proposed Amendments to Bylaws</vt:lpstr>
      <vt:lpstr>Proposed Amendments to Bylaws</vt:lpstr>
      <vt:lpstr>Proposed Amendments to Bylaws</vt:lpstr>
      <vt:lpstr>Committee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Confirmation of Appointments to the Implementation Board</dc:title>
  <dc:creator>Nguyen, Lan</dc:creator>
  <cp:lastModifiedBy>Colby, Tess</cp:lastModifiedBy>
  <cp:revision>13</cp:revision>
  <dcterms:created xsi:type="dcterms:W3CDTF">2020-08-10T23:08:27Z</dcterms:created>
  <dcterms:modified xsi:type="dcterms:W3CDTF">2020-08-20T05:37:55Z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0x010100A8D4D5836DFFE04BA9B46D91BCA59776</vt:lpwstr>
  </property>
</Properties>
</file>