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9" r:id="rId5"/>
  </p:sldMasterIdLst>
  <p:notesMasterIdLst>
    <p:notesMasterId r:id="rId16"/>
  </p:notesMasterIdLst>
  <p:handoutMasterIdLst>
    <p:handoutMasterId r:id="rId17"/>
  </p:handoutMasterIdLst>
  <p:sldIdLst>
    <p:sldId id="744" r:id="rId6"/>
    <p:sldId id="838" r:id="rId7"/>
    <p:sldId id="1598" r:id="rId8"/>
    <p:sldId id="844" r:id="rId9"/>
    <p:sldId id="2141412170" r:id="rId10"/>
    <p:sldId id="2141412174" r:id="rId11"/>
    <p:sldId id="847" r:id="rId12"/>
    <p:sldId id="2141412173" r:id="rId13"/>
    <p:sldId id="866" r:id="rId14"/>
    <p:sldId id="2141412172"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CD2731-9F57-4A3F-8DCD-62E2FD004FA0}">
          <p14:sldIdLst>
            <p14:sldId id="744"/>
            <p14:sldId id="838"/>
            <p14:sldId id="1598"/>
            <p14:sldId id="844"/>
            <p14:sldId id="2141412170"/>
            <p14:sldId id="2141412174"/>
            <p14:sldId id="847"/>
            <p14:sldId id="2141412173"/>
            <p14:sldId id="866"/>
            <p14:sldId id="21414121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FA404-1AB8-1906-1D5C-C2926E63951C}" name="Kathy Hudson" initials="KH" userId="S::kathy.hudson@usich.gov::d03a1f1b-8777-4c7e-99f7-05000f0894c1" providerId="AD"/>
  <p188:author id="{F9C7E83D-5405-0C21-2E6D-D962362B87CE}" name="Katie Jennings" initials="KJ" userId="S::katelyn.jennings@usich.gov::314dfd17-1d7b-45af-b3ce-0fdfa72f3c38" providerId="AD"/>
  <p188:author id="{B0A17B7D-0C7C-D83A-BED3-4FEAE2FC8158}" name="Tamara Wright" initials="TW" userId="S::tamara.wright@usich.gov::a5ee1699-7ad4-438a-9d27-676419ac27da" providerId="AD"/>
  <p188:author id="{B21BB296-4AA2-120B-2147-D6CC64777129}" name="Alec Vandenberg" initials="AV" userId="S::alec.vandenberg@usich.gov::6d4a8feb-d895-4090-9a7d-9cf4ee73a4fd" providerId="AD"/>
  <p188:author id="{135CB9CC-1E41-9449-05E3-5BD15074EB97}" name="Beverley Ebersold" initials="BE" userId="S::beverley.ebersold@usich.gov::d03c9557-aca7-4e1a-9622-b697b60fc437" providerId="AD"/>
  <p188:author id="{053EDEEB-B97A-2D38-992A-5C4570836AE9}" name="Caroline Cournoyer" initials="CC" userId="S::caroline.cournoyer@usich.gov::41850555-a982-4c00-8633-f9e8ade0bc14" providerId="AD"/>
  <p188:author id="{FC66B3F8-55E8-D7F7-3FCB-2A44F0CA8EFF}" name="Nichele Carver" initials="NC" userId="S::nichele.carver@usich.gov::a0d01f47-0898-4cd0-a4a0-c9578d5cc9de" providerId="AD"/>
  <p188:author id="{181903FB-1700-FC38-17E2-217AD972EB16}" name="Heather Wilson" initials="HW" userId="S::heather.wilson@ncsl.org::7486f51c-aca7-4c97-bd6e-401dbfc838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ie Jennings" initials="KJ" lastIdx="48" clrIdx="6">
    <p:extLst>
      <p:ext uri="{19B8F6BF-5375-455C-9EA6-DF929625EA0E}">
        <p15:presenceInfo xmlns:p15="http://schemas.microsoft.com/office/powerpoint/2012/main" userId="S-1-5-21-1078574419-1912416553-1833789862-2230" providerId="AD"/>
      </p:ext>
    </p:extLst>
  </p:cmAuthor>
  <p:cmAuthor id="1" name="Jasmine Hayes" initials="JH" lastIdx="11" clrIdx="0"/>
  <p:cmAuthor id="8" name="Saralyn Adish" initials="SA" lastIdx="11" clrIdx="7">
    <p:extLst>
      <p:ext uri="{19B8F6BF-5375-455C-9EA6-DF929625EA0E}">
        <p15:presenceInfo xmlns:p15="http://schemas.microsoft.com/office/powerpoint/2012/main" userId="S-1-5-21-1078574419-1912416553-1833789862-1350" providerId="AD"/>
      </p:ext>
    </p:extLst>
  </p:cmAuthor>
  <p:cmAuthor id="2" name="Jasmine Hayes" initials="JH [2]" lastIdx="3" clrIdx="1"/>
  <p:cmAuthor id="9" name="Katie Jennings" initials="KJ [2]" lastIdx="13" clrIdx="8">
    <p:extLst>
      <p:ext uri="{19B8F6BF-5375-455C-9EA6-DF929625EA0E}">
        <p15:presenceInfo xmlns:p15="http://schemas.microsoft.com/office/powerpoint/2012/main" userId="Katie Jennings" providerId="None"/>
      </p:ext>
    </p:extLst>
  </p:cmAuthor>
  <p:cmAuthor id="3" name="Matthew Doherty" initials="MD" lastIdx="14" clrIdx="2">
    <p:extLst>
      <p:ext uri="{19B8F6BF-5375-455C-9EA6-DF929625EA0E}">
        <p15:presenceInfo xmlns:p15="http://schemas.microsoft.com/office/powerpoint/2012/main" userId="S-1-5-21-1078574419-1912416553-1833789862-2120" providerId="AD"/>
      </p:ext>
    </p:extLst>
  </p:cmAuthor>
  <p:cmAuthor id="10" name="Katelyn Jennings" initials="KJ" lastIdx="25" clrIdx="9">
    <p:extLst>
      <p:ext uri="{19B8F6BF-5375-455C-9EA6-DF929625EA0E}">
        <p15:presenceInfo xmlns:p15="http://schemas.microsoft.com/office/powerpoint/2012/main" userId="S::katelyn.jennings@usich.gov::314dfd17-1d7b-45af-b3ce-0fdfa72f3c38" providerId="AD"/>
      </p:ext>
    </p:extLst>
  </p:cmAuthor>
  <p:cmAuthor id="4" name="Diane Kean" initials="DK" lastIdx="1" clrIdx="3">
    <p:extLst>
      <p:ext uri="{19B8F6BF-5375-455C-9EA6-DF929625EA0E}">
        <p15:presenceInfo xmlns:p15="http://schemas.microsoft.com/office/powerpoint/2012/main" userId="S-1-5-21-1078574419-1912416553-1833789862-2223" providerId="AD"/>
      </p:ext>
    </p:extLst>
  </p:cmAuthor>
  <p:cmAuthor id="11" name="Anthony Love" initials="AL" lastIdx="13" clrIdx="10">
    <p:extLst>
      <p:ext uri="{19B8F6BF-5375-455C-9EA6-DF929625EA0E}">
        <p15:presenceInfo xmlns:p15="http://schemas.microsoft.com/office/powerpoint/2012/main" userId="S::anthony.love@usich.gov::a2d74261-3342-4777-87d3-0667b878fad6" providerId="AD"/>
      </p:ext>
    </p:extLst>
  </p:cmAuthor>
  <p:cmAuthor id="5" name="Jennifer Rich" initials="JR" lastIdx="10" clrIdx="4">
    <p:extLst>
      <p:ext uri="{19B8F6BF-5375-455C-9EA6-DF929625EA0E}">
        <p15:presenceInfo xmlns:p15="http://schemas.microsoft.com/office/powerpoint/2012/main" userId="S-1-5-21-1078574419-1912416553-1833789862-2240" providerId="AD"/>
      </p:ext>
    </p:extLst>
  </p:cmAuthor>
  <p:cmAuthor id="6" name="Lindsay Knotts" initials="LK" lastIdx="1" clrIdx="5">
    <p:extLst>
      <p:ext uri="{19B8F6BF-5375-455C-9EA6-DF929625EA0E}">
        <p15:presenceInfo xmlns:p15="http://schemas.microsoft.com/office/powerpoint/2012/main" userId="S-1-5-21-1078574419-1912416553-1833789862-2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B1E"/>
    <a:srgbClr val="E7E6E6"/>
    <a:srgbClr val="112351"/>
    <a:srgbClr val="323A45"/>
    <a:srgbClr val="F2F2F2"/>
    <a:srgbClr val="00657C"/>
    <a:srgbClr val="408047"/>
    <a:srgbClr val="707070"/>
    <a:srgbClr val="C3E2EA"/>
    <a:srgbClr val="596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495"/>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769" y="5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6A439180-5454-49B2-A85B-8B1DB73E412F}" type="datetimeFigureOut">
              <a:rPr lang="en-US" smtClean="0"/>
              <a:t>3/20/2024</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642AD2D2-E327-4377-884B-7B51BA313468}" type="slidenum">
              <a:rPr lang="en-US" smtClean="0"/>
              <a:t>‹#›</a:t>
            </a:fld>
            <a:endParaRPr lang="en-US"/>
          </a:p>
        </p:txBody>
      </p:sp>
    </p:spTree>
    <p:extLst>
      <p:ext uri="{BB962C8B-B14F-4D97-AF65-F5344CB8AC3E}">
        <p14:creationId xmlns:p14="http://schemas.microsoft.com/office/powerpoint/2010/main" val="110233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118DCD8-8C0E-4115-853A-7CB863A0784E}" type="datetimeFigureOut">
              <a:rPr lang="en-US" smtClean="0"/>
              <a:t>3/20/2024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F6DC08D5-BD6F-4C17-9440-B0B0B4E6AD5A}" type="slidenum">
              <a:rPr lang="en-US" smtClean="0"/>
              <a:t>‹#›</a:t>
            </a:fld>
            <a:endParaRPr lang="en-US"/>
          </a:p>
        </p:txBody>
      </p:sp>
    </p:spTree>
    <p:extLst>
      <p:ext uri="{BB962C8B-B14F-4D97-AF65-F5344CB8AC3E}">
        <p14:creationId xmlns:p14="http://schemas.microsoft.com/office/powerpoint/2010/main" val="166807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ich.gov/about-usich/counci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usich.gov/all-insid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C08D5-BD6F-4C17-9440-B0B0B4E6AD5A}" type="slidenum">
              <a:rPr lang="en-US" smtClean="0"/>
              <a:t>1</a:t>
            </a:fld>
            <a:endParaRPr lang="en-US"/>
          </a:p>
        </p:txBody>
      </p:sp>
    </p:spTree>
    <p:extLst>
      <p:ext uri="{BB962C8B-B14F-4D97-AF65-F5344CB8AC3E}">
        <p14:creationId xmlns:p14="http://schemas.microsoft.com/office/powerpoint/2010/main" val="135668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C08D5-BD6F-4C17-9440-B0B0B4E6AD5A}" type="slidenum">
              <a:rPr lang="en-US" smtClean="0"/>
              <a:t>10</a:t>
            </a:fld>
            <a:endParaRPr lang="en-US"/>
          </a:p>
        </p:txBody>
      </p:sp>
    </p:spTree>
    <p:extLst>
      <p:ext uri="{BB962C8B-B14F-4D97-AF65-F5344CB8AC3E}">
        <p14:creationId xmlns:p14="http://schemas.microsoft.com/office/powerpoint/2010/main" val="300137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Alec</a:t>
            </a:r>
          </a:p>
        </p:txBody>
      </p:sp>
      <p:sp>
        <p:nvSpPr>
          <p:cNvPr id="4" name="Slide Number Placeholder 3"/>
          <p:cNvSpPr>
            <a:spLocks noGrp="1"/>
          </p:cNvSpPr>
          <p:nvPr>
            <p:ph type="sldNum" sz="quarter" idx="5"/>
          </p:nvPr>
        </p:nvSpPr>
        <p:spPr/>
        <p:txBody>
          <a:bodyPr/>
          <a:lstStyle/>
          <a:p>
            <a:fld id="{F6DC08D5-BD6F-4C17-9440-B0B0B4E6AD5A}" type="slidenum">
              <a:rPr lang="en-US" smtClean="0"/>
              <a:t>2</a:t>
            </a:fld>
            <a:endParaRPr lang="en-US"/>
          </a:p>
        </p:txBody>
      </p:sp>
    </p:spTree>
    <p:extLst>
      <p:ext uri="{BB962C8B-B14F-4D97-AF65-F5344CB8AC3E}">
        <p14:creationId xmlns:p14="http://schemas.microsoft.com/office/powerpoint/2010/main" val="211651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Alec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8D319-D449-43A1-B6A0-A4673F1D31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41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F6DC08D5-BD6F-4C17-9440-B0B0B4E6AD5A}" type="slidenum">
              <a:rPr lang="en-US" smtClean="0"/>
              <a:t>4</a:t>
            </a:fld>
            <a:endParaRPr lang="en-US"/>
          </a:p>
        </p:txBody>
      </p:sp>
    </p:spTree>
    <p:extLst>
      <p:ext uri="{BB962C8B-B14F-4D97-AF65-F5344CB8AC3E}">
        <p14:creationId xmlns:p14="http://schemas.microsoft.com/office/powerpoint/2010/main" val="319332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F6DC08D5-BD6F-4C17-9440-B0B0B4E6AD5A}" type="slidenum">
              <a:rPr lang="en-US" smtClean="0"/>
              <a:t>5</a:t>
            </a:fld>
            <a:endParaRPr lang="en-US"/>
          </a:p>
        </p:txBody>
      </p:sp>
    </p:spTree>
    <p:extLst>
      <p:ext uri="{BB962C8B-B14F-4D97-AF65-F5344CB8AC3E}">
        <p14:creationId xmlns:p14="http://schemas.microsoft.com/office/powerpoint/2010/main" val="103778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C08D5-BD6F-4C17-9440-B0B0B4E6AD5A}" type="slidenum">
              <a:rPr lang="en-US" smtClean="0"/>
              <a:t>6</a:t>
            </a:fld>
            <a:endParaRPr lang="en-US"/>
          </a:p>
        </p:txBody>
      </p:sp>
    </p:spTree>
    <p:extLst>
      <p:ext uri="{BB962C8B-B14F-4D97-AF65-F5344CB8AC3E}">
        <p14:creationId xmlns:p14="http://schemas.microsoft.com/office/powerpoint/2010/main" val="175408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C08D5-BD6F-4C17-9440-B0B0B4E6AD5A}" type="slidenum">
              <a:rPr lang="en-US" smtClean="0"/>
              <a:t>7</a:t>
            </a:fld>
            <a:endParaRPr lang="en-US"/>
          </a:p>
        </p:txBody>
      </p:sp>
    </p:spTree>
    <p:extLst>
      <p:ext uri="{BB962C8B-B14F-4D97-AF65-F5344CB8AC3E}">
        <p14:creationId xmlns:p14="http://schemas.microsoft.com/office/powerpoint/2010/main" val="271325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latin typeface="Source Sans Pro" panose="020B0503030403020204" pitchFamily="34" charset="0"/>
              </a:rPr>
              <a:t>ALL </a:t>
            </a:r>
            <a:r>
              <a:rPr lang="en-US" b="0" i="1" dirty="0" err="1">
                <a:solidFill>
                  <a:srgbClr val="333333"/>
                </a:solidFill>
                <a:effectLst/>
                <a:latin typeface="Source Sans Pro" panose="020B0503030403020204" pitchFamily="34" charset="0"/>
              </a:rPr>
              <a:t>INside</a:t>
            </a:r>
            <a:r>
              <a:rPr lang="en-US" b="0" i="0" dirty="0">
                <a:solidFill>
                  <a:srgbClr val="333333"/>
                </a:solidFill>
                <a:effectLst/>
                <a:latin typeface="Source Sans Pro" panose="020B0503030403020204" pitchFamily="34" charset="0"/>
              </a:rPr>
              <a:t> is a </a:t>
            </a:r>
            <a:r>
              <a:rPr lang="en-US" b="1" i="0" dirty="0">
                <a:solidFill>
                  <a:srgbClr val="333333"/>
                </a:solidFill>
                <a:effectLst/>
                <a:latin typeface="Source Sans Pro" panose="020B0503030403020204" pitchFamily="34" charset="0"/>
              </a:rPr>
              <a:t>first-of-its kind initiative </a:t>
            </a:r>
            <a:r>
              <a:rPr lang="en-US" b="0" i="0" dirty="0">
                <a:solidFill>
                  <a:srgbClr val="333333"/>
                </a:solidFill>
                <a:effectLst/>
                <a:latin typeface="Source Sans Pro" panose="020B0503030403020204" pitchFamily="34" charset="0"/>
              </a:rPr>
              <a:t>to address unsheltered homelessness across the country. On May 18, 2023, </a:t>
            </a:r>
            <a:r>
              <a:rPr lang="en-US" b="1" i="0" dirty="0">
                <a:solidFill>
                  <a:srgbClr val="333333"/>
                </a:solidFill>
                <a:effectLst/>
                <a:latin typeface="Source Sans Pro" panose="020B0503030403020204" pitchFamily="34" charset="0"/>
              </a:rPr>
              <a:t>federal, state, and local leaders</a:t>
            </a:r>
            <a:r>
              <a:rPr lang="en-US" b="0" i="0" dirty="0">
                <a:solidFill>
                  <a:srgbClr val="333333"/>
                </a:solidFill>
                <a:effectLst/>
                <a:latin typeface="Source Sans Pro" panose="020B0503030403020204" pitchFamily="34" charset="0"/>
              </a:rPr>
              <a:t> came together to launch </a:t>
            </a:r>
            <a:r>
              <a:rPr lang="en-US" b="0" i="1" dirty="0">
                <a:solidFill>
                  <a:srgbClr val="333333"/>
                </a:solidFill>
                <a:effectLst/>
                <a:latin typeface="Source Sans Pro" panose="020B0503030403020204" pitchFamily="34" charset="0"/>
              </a:rPr>
              <a:t>ALL </a:t>
            </a:r>
            <a:r>
              <a:rPr lang="en-US" b="0" i="1" dirty="0" err="1">
                <a:solidFill>
                  <a:srgbClr val="333333"/>
                </a:solidFill>
                <a:effectLst/>
                <a:latin typeface="Source Sans Pro" panose="020B0503030403020204" pitchFamily="34" charset="0"/>
              </a:rPr>
              <a:t>INside</a:t>
            </a:r>
            <a:r>
              <a:rPr lang="en-US" b="0" i="0" dirty="0">
                <a:solidFill>
                  <a:srgbClr val="333333"/>
                </a:solidFill>
                <a:effectLst/>
                <a:latin typeface="Source Sans Pro" panose="020B0503030403020204" pitchFamily="34" charset="0"/>
              </a:rPr>
              <a:t>, including Ambassador Susan Rice, the president’s domestic policy advisor; Veterans Affairs Secretary Denis McDonough, the chair of USICH; USICH Executive Director Jeff Olivet; and mayors and other elected officials from across the country. </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The White House, USICH, and the 19 federal agencies that make up </a:t>
            </a:r>
            <a:r>
              <a:rPr lang="en-US" b="1" i="0" u="sng" dirty="0">
                <a:solidFill>
                  <a:srgbClr val="112E51"/>
                </a:solidFill>
                <a:effectLst/>
                <a:latin typeface="Source Sans Pro" panose="020B0503030403020204" pitchFamily="34" charset="0"/>
                <a:hlinkClick r:id="rId3"/>
              </a:rPr>
              <a:t>our council</a:t>
            </a:r>
            <a:r>
              <a:rPr lang="en-US" b="0" i="0" dirty="0">
                <a:solidFill>
                  <a:srgbClr val="333333"/>
                </a:solidFill>
                <a:effectLst/>
                <a:latin typeface="Source Sans Pro" panose="020B0503030403020204" pitchFamily="34" charset="0"/>
              </a:rPr>
              <a:t> are partnering with select state and local governments (see full list of communities below) for up to two years to strengthen and accelerate local efforts to help people move off the streets and into homes where they can recover from the trauma of homelessness and rebuild their lives. </a:t>
            </a:r>
            <a:endParaRPr lang="en-US" dirty="0">
              <a:hlinkClick r:id="rId4"/>
            </a:endParaRPr>
          </a:p>
          <a:p>
            <a:r>
              <a:rPr lang="en-US" dirty="0">
                <a:hlinkClick r:id="rId4"/>
              </a:rPr>
              <a:t>https://www.usich.gov/all-inside/</a:t>
            </a:r>
            <a:endParaRPr lang="en-US" dirty="0"/>
          </a:p>
          <a:p>
            <a:endParaRPr lang="en-US" dirty="0"/>
          </a:p>
        </p:txBody>
      </p:sp>
      <p:sp>
        <p:nvSpPr>
          <p:cNvPr id="4" name="Slide Number Placeholder 3"/>
          <p:cNvSpPr>
            <a:spLocks noGrp="1"/>
          </p:cNvSpPr>
          <p:nvPr>
            <p:ph type="sldNum" sz="quarter" idx="5"/>
          </p:nvPr>
        </p:nvSpPr>
        <p:spPr/>
        <p:txBody>
          <a:bodyPr/>
          <a:lstStyle/>
          <a:p>
            <a:fld id="{F6DC08D5-BD6F-4C17-9440-B0B0B4E6AD5A}" type="slidenum">
              <a:rPr lang="en-US" smtClean="0"/>
              <a:t>8</a:t>
            </a:fld>
            <a:endParaRPr lang="en-US"/>
          </a:p>
        </p:txBody>
      </p:sp>
    </p:spTree>
    <p:extLst>
      <p:ext uri="{BB962C8B-B14F-4D97-AF65-F5344CB8AC3E}">
        <p14:creationId xmlns:p14="http://schemas.microsoft.com/office/powerpoint/2010/main" val="94535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C08D5-BD6F-4C17-9440-B0B0B4E6AD5A}" type="slidenum">
              <a:rPr lang="en-US" smtClean="0"/>
              <a:t>9</a:t>
            </a:fld>
            <a:endParaRPr lang="en-US"/>
          </a:p>
        </p:txBody>
      </p:sp>
    </p:spTree>
    <p:extLst>
      <p:ext uri="{BB962C8B-B14F-4D97-AF65-F5344CB8AC3E}">
        <p14:creationId xmlns:p14="http://schemas.microsoft.com/office/powerpoint/2010/main" val="2821241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2"/>
            <a:ext cx="9144000" cy="1200021"/>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5" name="Picture 4" descr="Logo&#10;&#10;Description automatically generated">
            <a:extLst>
              <a:ext uri="{FF2B5EF4-FFF2-40B4-BE49-F238E27FC236}">
                <a16:creationId xmlns:a16="http://schemas.microsoft.com/office/drawing/2014/main" id="{B789C3DE-CB71-4861-9E9B-C87956E6DA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3906982"/>
            <a:ext cx="2743200" cy="2743200"/>
          </a:xfrm>
          <a:prstGeom prst="rect">
            <a:avLst/>
          </a:prstGeom>
        </p:spPr>
      </p:pic>
    </p:spTree>
    <p:extLst>
      <p:ext uri="{BB962C8B-B14F-4D97-AF65-F5344CB8AC3E}">
        <p14:creationId xmlns:p14="http://schemas.microsoft.com/office/powerpoint/2010/main" val="25688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EFBFF-57F7-4DFB-A570-C817579FD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9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1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D17D8D-3D04-4CBA-86CE-4F21F5531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447800"/>
            <a:ext cx="5386917"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33600"/>
            <a:ext cx="5386917"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447800"/>
            <a:ext cx="5389033"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33600"/>
            <a:ext cx="5389033"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p>
        </p:txBody>
      </p:sp>
      <p:sp>
        <p:nvSpPr>
          <p:cNvPr id="12" name="Slide Number Placeholder 5"/>
          <p:cNvSpPr>
            <a:spLocks noGrp="1"/>
          </p:cNvSpPr>
          <p:nvPr>
            <p:ph type="sldNum" sz="quarter" idx="10"/>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7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5107F-1178-4673-B71F-6F63682895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70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D25AB-1792-46FD-9403-2E19CC587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766733" y="1447799"/>
            <a:ext cx="6815667" cy="4572001"/>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447798"/>
            <a:ext cx="4011084" cy="4572001"/>
          </a:xfrm>
          <a:solidFill>
            <a:srgbClr val="FFFFFF"/>
          </a:solidFill>
          <a:ln>
            <a:solidFill>
              <a:srgbClr val="BFBFBF"/>
            </a:solidFill>
          </a:ln>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55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658255"/>
            <a:ext cx="7315200" cy="2724039"/>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49032"/>
            <a:ext cx="7315200" cy="613568"/>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pic>
        <p:nvPicPr>
          <p:cNvPr id="5" name="Picture 4">
            <a:extLst>
              <a:ext uri="{FF2B5EF4-FFF2-40B4-BE49-F238E27FC236}">
                <a16:creationId xmlns:a16="http://schemas.microsoft.com/office/drawing/2014/main" id="{00344F9F-F0EA-4DF8-9EAA-8BAAC28BE1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1699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D8E3E-AF06-4D69-A836-94BA67F54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49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923" y="365129"/>
            <a:ext cx="9961004" cy="1325563"/>
          </a:xfrm>
        </p:spPr>
        <p:txBody>
          <a:bodyPr/>
          <a:lstStyle>
            <a:lvl1pPr marL="0" indent="0">
              <a:defRPr/>
            </a:lvl1pPr>
          </a:lstStyle>
          <a:p>
            <a:r>
              <a:rPr lang="en-US"/>
              <a:t>Click to edit Master title style</a:t>
            </a:r>
          </a:p>
        </p:txBody>
      </p:sp>
      <p:sp>
        <p:nvSpPr>
          <p:cNvPr id="3" name="Content Placeholder 2"/>
          <p:cNvSpPr>
            <a:spLocks noGrp="1"/>
          </p:cNvSpPr>
          <p:nvPr>
            <p:ph idx="1"/>
          </p:nvPr>
        </p:nvSpPr>
        <p:spPr>
          <a:xfrm>
            <a:off x="1412047" y="1825625"/>
            <a:ext cx="996100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92798" y="6356354"/>
            <a:ext cx="2188604" cy="365125"/>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03859-88A8-4DA3-94A7-6F0B8F460C13}" type="slidenum">
              <a:rPr lang="en-US" smtClean="0"/>
              <a:t>‹#›</a:t>
            </a:fld>
            <a:endParaRPr lang="en-US"/>
          </a:p>
        </p:txBody>
      </p:sp>
      <p:pic>
        <p:nvPicPr>
          <p:cNvPr id="15" name="Picture 14" descr="Logo&#10;&#10;Description automatically generated">
            <a:extLst>
              <a:ext uri="{FF2B5EF4-FFF2-40B4-BE49-F238E27FC236}">
                <a16:creationId xmlns:a16="http://schemas.microsoft.com/office/drawing/2014/main" id="{0D12ABE2-06DC-40BE-B2C8-4F487E7BF5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9" y="136521"/>
            <a:ext cx="1828800" cy="1828800"/>
          </a:xfrm>
          <a:prstGeom prst="rect">
            <a:avLst/>
          </a:prstGeom>
        </p:spPr>
      </p:pic>
    </p:spTree>
    <p:extLst>
      <p:ext uri="{BB962C8B-B14F-4D97-AF65-F5344CB8AC3E}">
        <p14:creationId xmlns:p14="http://schemas.microsoft.com/office/powerpoint/2010/main" val="196095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183" y="365129"/>
            <a:ext cx="9986319" cy="1325563"/>
          </a:xfrm>
        </p:spPr>
        <p:txBody>
          <a:bodyPr/>
          <a:lstStyle>
            <a:lvl1pPr marL="0" inden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03859-88A8-4DA3-94A7-6F0B8F460C13}"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506" y="335819"/>
            <a:ext cx="1310417" cy="1310417"/>
          </a:xfrm>
          <a:prstGeom prst="rect">
            <a:avLst/>
          </a:prstGeom>
        </p:spPr>
      </p:pic>
    </p:spTree>
    <p:extLst>
      <p:ext uri="{BB962C8B-B14F-4D97-AF65-F5344CB8AC3E}">
        <p14:creationId xmlns:p14="http://schemas.microsoft.com/office/powerpoint/2010/main" val="176411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03859-88A8-4DA3-94A7-6F0B8F460C13}"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506" y="335819"/>
            <a:ext cx="1310417" cy="1310417"/>
          </a:xfrm>
          <a:prstGeom prst="rect">
            <a:avLst/>
          </a:prstGeom>
        </p:spPr>
      </p:pic>
    </p:spTree>
    <p:extLst>
      <p:ext uri="{BB962C8B-B14F-4D97-AF65-F5344CB8AC3E}">
        <p14:creationId xmlns:p14="http://schemas.microsoft.com/office/powerpoint/2010/main" val="318972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3056E-1632-4A65-A24F-3F10A1450A6E}" type="slidenum">
              <a:rPr lang="en-US" smtClean="0"/>
              <a:t>‹#›</a:t>
            </a:fld>
            <a:endParaRPr lang="en-US"/>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211597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a:t>Click to edit Master title style</a:t>
            </a:r>
          </a:p>
        </p:txBody>
      </p:sp>
      <p:sp>
        <p:nvSpPr>
          <p:cNvPr id="3" name="Text Placeholder 2"/>
          <p:cNvSpPr>
            <a:spLocks noGrp="1"/>
          </p:cNvSpPr>
          <p:nvPr>
            <p:ph type="body" idx="1"/>
          </p:nvPr>
        </p:nvSpPr>
        <p:spPr>
          <a:xfrm>
            <a:off x="581193" y="2250892"/>
            <a:ext cx="5393102" cy="536005"/>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707" y="2250892"/>
            <a:ext cx="5393102" cy="553373"/>
          </a:xfrm>
        </p:spPr>
        <p:txBody>
          <a:bodyPr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endParaRPr lang="en-US"/>
          </a:p>
        </p:txBody>
      </p:sp>
      <p:sp>
        <p:nvSpPr>
          <p:cNvPr id="8" name="Footer Placeholder 7"/>
          <p:cNvSpPr>
            <a:spLocks noGrp="1"/>
          </p:cNvSpPr>
          <p:nvPr>
            <p:ph type="ftr" sz="quarter" idx="11"/>
          </p:nvPr>
        </p:nvSpPr>
        <p:spPr/>
        <p:txBody>
          <a:bodyPr/>
          <a:lstStyle>
            <a:lvl1pPr>
              <a:defRPr>
                <a:solidFill>
                  <a:srgbClr val="903163"/>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379435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FF145E-185F-4B12-95D8-40500F35B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Text Placeholder 9"/>
          <p:cNvSpPr>
            <a:spLocks noGrp="1"/>
          </p:cNvSpPr>
          <p:nvPr>
            <p:ph type="body" sz="quarter" idx="10"/>
          </p:nvPr>
        </p:nvSpPr>
        <p:spPr>
          <a:xfrm>
            <a:off x="1016000" y="4495800"/>
            <a:ext cx="5283200" cy="1143000"/>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17129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EA76C7-2CD3-4F31-A131-BDA6AFEED8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idx="1"/>
          </p:nvPr>
        </p:nvSpPr>
        <p:spPr>
          <a:xfrm>
            <a:off x="609600" y="1447800"/>
            <a:ext cx="10972800" cy="4572000"/>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grpSp>
        <p:nvGrpSpPr>
          <p:cNvPr id="4" name="Group 3">
            <a:extLst>
              <a:ext uri="{FF2B5EF4-FFF2-40B4-BE49-F238E27FC236}">
                <a16:creationId xmlns:a16="http://schemas.microsoft.com/office/drawing/2014/main" id="{9F671C9D-8D63-4DB9-B5BC-531031F1CE23}"/>
              </a:ext>
            </a:extLst>
          </p:cNvPr>
          <p:cNvGrpSpPr/>
          <p:nvPr userDrawn="1"/>
        </p:nvGrpSpPr>
        <p:grpSpPr>
          <a:xfrm>
            <a:off x="6324600" y="6344921"/>
            <a:ext cx="2784474" cy="507999"/>
            <a:chOff x="3463926" y="6343650"/>
            <a:chExt cx="2784474" cy="507999"/>
          </a:xfrm>
        </p:grpSpPr>
        <p:pic>
          <p:nvPicPr>
            <p:cNvPr id="6" name="Picture 5">
              <a:extLst>
                <a:ext uri="{FF2B5EF4-FFF2-40B4-BE49-F238E27FC236}">
                  <a16:creationId xmlns:a16="http://schemas.microsoft.com/office/drawing/2014/main" id="{8B1F602A-F888-464D-8303-33E960158CDB}"/>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463926" y="6343650"/>
              <a:ext cx="507999" cy="507999"/>
            </a:xfrm>
            <a:prstGeom prst="rect">
              <a:avLst/>
            </a:prstGeom>
          </p:spPr>
        </p:pic>
        <p:sp>
          <p:nvSpPr>
            <p:cNvPr id="11" name="TextBox 10">
              <a:extLst>
                <a:ext uri="{FF2B5EF4-FFF2-40B4-BE49-F238E27FC236}">
                  <a16:creationId xmlns:a16="http://schemas.microsoft.com/office/drawing/2014/main" id="{584F52D2-53BB-446D-8940-91D978C6A5F7}"/>
                </a:ext>
              </a:extLst>
            </p:cNvPr>
            <p:cNvSpPr txBox="1"/>
            <p:nvPr userDrawn="1"/>
          </p:nvSpPr>
          <p:spPr>
            <a:xfrm>
              <a:off x="3962400" y="6366816"/>
              <a:ext cx="2286000" cy="461665"/>
            </a:xfrm>
            <a:prstGeom prst="rect">
              <a:avLst/>
            </a:prstGeom>
            <a:noFill/>
          </p:spPr>
          <p:txBody>
            <a:bodyPr wrap="square">
              <a:spAutoFit/>
            </a:bodyPr>
            <a:lstStyle/>
            <a:p>
              <a:r>
                <a:rPr lang="en-US" sz="1200" b="0" i="0">
                  <a:solidFill>
                    <a:schemeClr val="tx2"/>
                  </a:solidFill>
                  <a:effectLst/>
                  <a:latin typeface="Poppins"/>
                </a:rPr>
                <a:t>U.S. Department of</a:t>
              </a:r>
              <a:br>
                <a:rPr lang="en-US" sz="1200">
                  <a:solidFill>
                    <a:schemeClr val="tx2"/>
                  </a:solidFill>
                </a:rPr>
              </a:br>
              <a:r>
                <a:rPr lang="en-US" sz="1200" b="0" i="0">
                  <a:solidFill>
                    <a:schemeClr val="tx2"/>
                  </a:solidFill>
                  <a:effectLst/>
                  <a:latin typeface="Poppins"/>
                </a:rPr>
                <a:t>Housing and Urban Development</a:t>
              </a:r>
              <a:endParaRPr lang="en-US" sz="1200">
                <a:solidFill>
                  <a:schemeClr val="tx2"/>
                </a:solidFill>
              </a:endParaRPr>
            </a:p>
          </p:txBody>
        </p:sp>
      </p:grpSp>
    </p:spTree>
    <p:extLst>
      <p:ext uri="{BB962C8B-B14F-4D97-AF65-F5344CB8AC3E}">
        <p14:creationId xmlns:p14="http://schemas.microsoft.com/office/powerpoint/2010/main" val="196588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2E7DDA-3E28-4A07-84FF-3BB7D6A76E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6098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7483" y="365129"/>
            <a:ext cx="998631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67483" y="1825625"/>
            <a:ext cx="998631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67483" y="6356354"/>
            <a:ext cx="22139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3859-88A8-4DA3-94A7-6F0B8F460C13}" type="slidenum">
              <a:rPr lang="en-US" smtClean="0"/>
              <a:t>‹#›</a:t>
            </a:fld>
            <a:endParaRPr lang="en-US"/>
          </a:p>
        </p:txBody>
      </p:sp>
    </p:spTree>
    <p:extLst>
      <p:ext uri="{BB962C8B-B14F-4D97-AF65-F5344CB8AC3E}">
        <p14:creationId xmlns:p14="http://schemas.microsoft.com/office/powerpoint/2010/main" val="322573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81" r:id="rId5"/>
    <p:sldLayoutId id="2147483682" r:id="rId6"/>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445BD0-3817-42C4-926C-7991BAD3477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71600"/>
            <a:ext cx="109728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pPr fontAlgn="base">
              <a:spcBef>
                <a:spcPct val="0"/>
              </a:spcBef>
              <a:spcAft>
                <a:spcPct val="0"/>
              </a:spcAft>
            </a:pPr>
            <a:fld id="{84878344-ACF8-4BEF-825F-4772DDDDA850}"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
        <p:nvSpPr>
          <p:cNvPr id="8" name="Title Placeholder 1"/>
          <p:cNvSpPr txBox="1">
            <a:spLocks/>
          </p:cNvSpPr>
          <p:nvPr/>
        </p:nvSpPr>
        <p:spPr>
          <a:xfrm>
            <a:off x="203200" y="76200"/>
            <a:ext cx="9347200" cy="990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none" spc="0">
                <a:ln>
                  <a:noFill/>
                </a:ln>
                <a:solidFill>
                  <a:schemeClr val="bg2">
                    <a:lumMod val="50000"/>
                  </a:schemeClr>
                </a:solidFill>
                <a:effectLst/>
                <a:latin typeface="Georgia"/>
                <a:ea typeface="+mj-ea"/>
                <a:cs typeface="Georgia"/>
              </a:defRPr>
            </a:lvl1pPr>
          </a:lstStyle>
          <a:p>
            <a:r>
              <a:rPr lang="en-US" sz="280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4487823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hf sldNum="0" hdr="0" ftr="0" dt="0"/>
  <p:txStyles>
    <p:titleStyle>
      <a:lvl1pPr algn="l" defTabSz="457200" rtl="0" eaLnBrk="1" latinLnBrk="0" hangingPunct="1">
        <a:spcBef>
          <a:spcPct val="0"/>
        </a:spcBef>
        <a:buNone/>
        <a:defRPr sz="2800" b="0" kern="1200" cap="none" spc="0">
          <a:ln>
            <a:solidFill>
              <a:schemeClr val="bg2">
                <a:lumMod val="50000"/>
              </a:schemeClr>
            </a:solidFill>
          </a:ln>
          <a:solidFill>
            <a:schemeClr val="bg2">
              <a:lumMod val="50000"/>
            </a:schemeClr>
          </a:solidFill>
          <a:effectLst/>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ty.Miller@USICH.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sich.gov/all-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ich.gov/about-usich/counc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usich.gov/all-insid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2966"/>
            <a:ext cx="9144000" cy="1317941"/>
          </a:xfrm>
        </p:spPr>
        <p:txBody>
          <a:bodyPr>
            <a:normAutofit/>
          </a:bodyPr>
          <a:lstStyle/>
          <a:p>
            <a:r>
              <a:rPr lang="en-US" sz="3600" b="1">
                <a:solidFill>
                  <a:srgbClr val="112351"/>
                </a:solidFill>
                <a:latin typeface="Cambria" panose="02040503050406030204" pitchFamily="18" charset="0"/>
                <a:ea typeface="Cambria" panose="02040503050406030204" pitchFamily="18" charset="0"/>
                <a:cs typeface="Aharoni" panose="02010803020104030203" pitchFamily="2" charset="-79"/>
              </a:rPr>
              <a:t>U.S. Interagency </a:t>
            </a:r>
            <a:br>
              <a:rPr lang="en-US" sz="3600" b="1">
                <a:solidFill>
                  <a:srgbClr val="112351"/>
                </a:solidFill>
                <a:latin typeface="Cambria" panose="02040503050406030204" pitchFamily="18" charset="0"/>
                <a:ea typeface="Cambria" panose="02040503050406030204" pitchFamily="18" charset="0"/>
                <a:cs typeface="Aharoni" panose="02010803020104030203" pitchFamily="2" charset="-79"/>
              </a:rPr>
            </a:br>
            <a:r>
              <a:rPr lang="en-US" sz="3600" b="1">
                <a:solidFill>
                  <a:srgbClr val="112351"/>
                </a:solidFill>
                <a:latin typeface="Cambria" panose="02040503050406030204" pitchFamily="18" charset="0"/>
                <a:ea typeface="Cambria" panose="02040503050406030204" pitchFamily="18" charset="0"/>
                <a:cs typeface="Aharoni" panose="02010803020104030203" pitchFamily="2" charset="-79"/>
              </a:rPr>
              <a:t>Council on Homelessness</a:t>
            </a:r>
          </a:p>
        </p:txBody>
      </p:sp>
      <p:sp>
        <p:nvSpPr>
          <p:cNvPr id="3" name="Subtitle 2"/>
          <p:cNvSpPr>
            <a:spLocks noGrp="1"/>
          </p:cNvSpPr>
          <p:nvPr>
            <p:ph type="subTitle" idx="1"/>
          </p:nvPr>
        </p:nvSpPr>
        <p:spPr>
          <a:xfrm>
            <a:off x="1524000" y="2212928"/>
            <a:ext cx="9144000" cy="695101"/>
          </a:xfrm>
        </p:spPr>
        <p:txBody>
          <a:bodyPr>
            <a:noAutofit/>
          </a:bodyPr>
          <a:lstStyle/>
          <a:p>
            <a:pPr>
              <a:lnSpc>
                <a:spcPct val="100000"/>
              </a:lnSpc>
            </a:pPr>
            <a:r>
              <a:rPr lang="en-US" sz="4000" b="1" i="1">
                <a:solidFill>
                  <a:srgbClr val="981B1E"/>
                </a:solidFill>
                <a:latin typeface="Cambria" panose="02040503050406030204" pitchFamily="18" charset="0"/>
                <a:ea typeface="Cambria" panose="02040503050406030204" pitchFamily="18" charset="0"/>
                <a:cs typeface="Times New Roman" panose="02020603050405020304" pitchFamily="18" charset="0"/>
              </a:rPr>
              <a:t>All In: </a:t>
            </a:r>
            <a:r>
              <a:rPr lang="en-US" sz="4000" b="1">
                <a:solidFill>
                  <a:srgbClr val="981B1E"/>
                </a:solidFill>
                <a:latin typeface="Cambria" panose="02040503050406030204" pitchFamily="18" charset="0"/>
                <a:ea typeface="Cambria" panose="02040503050406030204" pitchFamily="18" charset="0"/>
                <a:cs typeface="Times New Roman" panose="02020603050405020304" pitchFamily="18" charset="0"/>
              </a:rPr>
              <a:t>The Federal Strategic Plan to Prevent and End Homelessness</a:t>
            </a:r>
          </a:p>
        </p:txBody>
      </p:sp>
    </p:spTree>
    <p:extLst>
      <p:ext uri="{BB962C8B-B14F-4D97-AF65-F5344CB8AC3E}">
        <p14:creationId xmlns:p14="http://schemas.microsoft.com/office/powerpoint/2010/main" val="356273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DA42-3B7D-9B39-F68F-ECAF1A950D73}"/>
              </a:ext>
            </a:extLst>
          </p:cNvPr>
          <p:cNvSpPr>
            <a:spLocks noGrp="1"/>
          </p:cNvSpPr>
          <p:nvPr>
            <p:ph type="title"/>
          </p:nvPr>
        </p:nvSpPr>
        <p:spPr/>
        <p:txBody>
          <a:bodyPr>
            <a:noAutofit/>
          </a:bodyPr>
          <a:lstStyle/>
          <a:p>
            <a:br>
              <a:rPr lang="en-US" sz="3600" b="0" i="0" u="none" strike="noStrike" baseline="0" dirty="0">
                <a:solidFill>
                  <a:srgbClr val="000000"/>
                </a:solidFill>
                <a:latin typeface="Calibri" panose="020F0502020204030204" pitchFamily="34" charset="0"/>
              </a:rPr>
            </a:br>
            <a:r>
              <a:rPr lang="en-US" sz="3600" b="0" i="0" u="none" strike="noStrike" baseline="0" dirty="0">
                <a:solidFill>
                  <a:srgbClr val="000000"/>
                </a:solidFill>
                <a:latin typeface="Calibri" panose="020F0502020204030204" pitchFamily="34" charset="0"/>
              </a:rPr>
              <a:t> 	</a:t>
            </a:r>
            <a:endParaRPr lang="en-US" sz="3600" b="1" dirty="0">
              <a:solidFill>
                <a:srgbClr val="C00000"/>
              </a:solidFill>
            </a:endParaRPr>
          </a:p>
        </p:txBody>
      </p:sp>
      <p:sp>
        <p:nvSpPr>
          <p:cNvPr id="3" name="Content Placeholder 2">
            <a:extLst>
              <a:ext uri="{FF2B5EF4-FFF2-40B4-BE49-F238E27FC236}">
                <a16:creationId xmlns:a16="http://schemas.microsoft.com/office/drawing/2014/main" id="{02C8D83D-BE55-353B-F594-97C14E03CC23}"/>
              </a:ext>
            </a:extLst>
          </p:cNvPr>
          <p:cNvSpPr>
            <a:spLocks noGrp="1"/>
          </p:cNvSpPr>
          <p:nvPr>
            <p:ph idx="1"/>
          </p:nvPr>
        </p:nvSpPr>
        <p:spPr/>
        <p:txBody>
          <a:bodyPr/>
          <a:lstStyle/>
          <a:p>
            <a:pPr marL="0" indent="0">
              <a:buNone/>
            </a:pPr>
            <a:endParaRPr lang="en-US" dirty="0"/>
          </a:p>
          <a:p>
            <a:pPr marL="0" indent="0" algn="ctr">
              <a:buNone/>
            </a:pPr>
            <a:r>
              <a:rPr lang="en-US" b="1" dirty="0"/>
              <a:t>Katy Miller</a:t>
            </a:r>
          </a:p>
          <a:p>
            <a:pPr marL="0" indent="0" algn="ctr">
              <a:buNone/>
            </a:pPr>
            <a:r>
              <a:rPr lang="en-US" dirty="0"/>
              <a:t>Senior Regional Advisor</a:t>
            </a:r>
          </a:p>
          <a:p>
            <a:pPr marL="0" indent="0" algn="ctr">
              <a:buNone/>
            </a:pPr>
            <a:r>
              <a:rPr lang="en-US" dirty="0"/>
              <a:t>U.S. Interagency Council on Homelessness</a:t>
            </a:r>
          </a:p>
          <a:p>
            <a:pPr marL="0" indent="0" algn="ctr">
              <a:buNone/>
            </a:pPr>
            <a:endParaRPr lang="en-US" dirty="0"/>
          </a:p>
          <a:p>
            <a:pPr marL="0" indent="0" algn="ctr">
              <a:buNone/>
            </a:pPr>
            <a:r>
              <a:rPr lang="en-US" dirty="0">
                <a:hlinkClick r:id="rId3"/>
              </a:rPr>
              <a:t>Katy.Miller@USICH.gov</a:t>
            </a:r>
            <a:r>
              <a:rPr lang="en-US" dirty="0"/>
              <a:t> </a:t>
            </a:r>
          </a:p>
        </p:txBody>
      </p:sp>
    </p:spTree>
    <p:extLst>
      <p:ext uri="{BB962C8B-B14F-4D97-AF65-F5344CB8AC3E}">
        <p14:creationId xmlns:p14="http://schemas.microsoft.com/office/powerpoint/2010/main" val="270727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0A90-6974-4459-8744-032639D88EC2}"/>
              </a:ext>
            </a:extLst>
          </p:cNvPr>
          <p:cNvSpPr>
            <a:spLocks noGrp="1"/>
          </p:cNvSpPr>
          <p:nvPr>
            <p:ph type="title"/>
          </p:nvPr>
        </p:nvSpPr>
        <p:spPr/>
        <p:txBody>
          <a:bodyPr>
            <a:noAutofit/>
          </a:bodyPr>
          <a:lstStyle/>
          <a:p>
            <a:pPr algn="ctr" rtl="0" fontAlgn="base">
              <a:lnSpc>
                <a:spcPct val="100000"/>
              </a:lnSpc>
            </a:pPr>
            <a:r>
              <a:rPr lang="en-US" b="1" i="0">
                <a:solidFill>
                  <a:srgbClr val="981B1E"/>
                </a:solidFill>
                <a:effectLst/>
                <a:latin typeface="Calibri"/>
                <a:ea typeface="Cambria"/>
                <a:cs typeface="Times New Roman"/>
              </a:rPr>
              <a:t>About USICH</a:t>
            </a:r>
          </a:p>
        </p:txBody>
      </p:sp>
      <p:sp>
        <p:nvSpPr>
          <p:cNvPr id="3" name="Content Placeholder 2">
            <a:extLst>
              <a:ext uri="{FF2B5EF4-FFF2-40B4-BE49-F238E27FC236}">
                <a16:creationId xmlns:a16="http://schemas.microsoft.com/office/drawing/2014/main" id="{E5A5B1E2-B1DE-4EF5-A0B5-8D269484C908}"/>
              </a:ext>
            </a:extLst>
          </p:cNvPr>
          <p:cNvSpPr>
            <a:spLocks noGrp="1"/>
          </p:cNvSpPr>
          <p:nvPr>
            <p:ph idx="1"/>
          </p:nvPr>
        </p:nvSpPr>
        <p:spPr>
          <a:xfrm>
            <a:off x="412954" y="1690692"/>
            <a:ext cx="11779045" cy="5123793"/>
          </a:xfrm>
        </p:spPr>
        <p:txBody>
          <a:bodyPr vert="horz" lIns="91440" tIns="45720" rIns="91440" bIns="45720" rtlCol="0" anchor="t">
            <a:noAutofit/>
          </a:bodyPr>
          <a:lstStyle/>
          <a:p>
            <a:pPr marL="456565" lvl="1" indent="0" algn="ctr">
              <a:lnSpc>
                <a:spcPct val="150000"/>
              </a:lnSpc>
              <a:spcBef>
                <a:spcPts val="0"/>
              </a:spcBef>
              <a:spcAft>
                <a:spcPts val="1200"/>
              </a:spcAft>
              <a:buNone/>
            </a:pPr>
            <a:endParaRPr lang="en-US" sz="2800" b="1">
              <a:solidFill>
                <a:srgbClr val="000000"/>
              </a:solidFill>
              <a:latin typeface="Cambria"/>
              <a:ea typeface="Cambria" panose="02040503050406030204" pitchFamily="18" charset="0"/>
            </a:endParaRPr>
          </a:p>
          <a:p>
            <a:pPr marL="685165" lvl="1" indent="-227965">
              <a:lnSpc>
                <a:spcPct val="150000"/>
              </a:lnSpc>
              <a:spcBef>
                <a:spcPts val="0"/>
              </a:spcBef>
              <a:spcAft>
                <a:spcPts val="1200"/>
              </a:spcAft>
            </a:pPr>
            <a:r>
              <a:rPr lang="en-US" sz="2800">
                <a:solidFill>
                  <a:srgbClr val="323A45"/>
                </a:solidFill>
                <a:latin typeface="Cambria"/>
                <a:ea typeface="Cambria"/>
              </a:rPr>
              <a:t>Only federal agency solely dedicated to ending homelessness</a:t>
            </a:r>
          </a:p>
          <a:p>
            <a:pPr marL="685165" lvl="1" indent="-227965">
              <a:lnSpc>
                <a:spcPct val="150000"/>
              </a:lnSpc>
              <a:spcBef>
                <a:spcPts val="0"/>
              </a:spcBef>
              <a:spcAft>
                <a:spcPts val="1200"/>
              </a:spcAft>
            </a:pPr>
            <a:r>
              <a:rPr lang="en-US" sz="2800">
                <a:solidFill>
                  <a:srgbClr val="323A45"/>
                </a:solidFill>
                <a:effectLst/>
                <a:latin typeface="Cambria"/>
                <a:ea typeface="Cambria"/>
                <a:cs typeface="Arial"/>
              </a:rPr>
              <a:t>Coordinates federal response across </a:t>
            </a:r>
            <a:r>
              <a:rPr lang="en-US" sz="2800" b="1">
                <a:solidFill>
                  <a:srgbClr val="323A45"/>
                </a:solidFill>
                <a:effectLst/>
                <a:latin typeface="Cambria"/>
                <a:ea typeface="Cambria"/>
                <a:cs typeface="Arial"/>
              </a:rPr>
              <a:t>19 federal agencies </a:t>
            </a:r>
            <a:r>
              <a:rPr lang="en-US" sz="2800">
                <a:solidFill>
                  <a:srgbClr val="323A45"/>
                </a:solidFill>
                <a:effectLst/>
                <a:latin typeface="Cambria"/>
                <a:ea typeface="Cambria"/>
                <a:cs typeface="Arial"/>
              </a:rPr>
              <a:t>to hel</a:t>
            </a:r>
            <a:r>
              <a:rPr lang="en-US" sz="2800">
                <a:solidFill>
                  <a:srgbClr val="323A45"/>
                </a:solidFill>
                <a:latin typeface="Cambria"/>
                <a:ea typeface="Cambria"/>
                <a:cs typeface="Arial"/>
              </a:rPr>
              <a:t>p create and catalyze implementation of a federal plan </a:t>
            </a:r>
          </a:p>
          <a:p>
            <a:pPr marL="685165" lvl="1" indent="-227965">
              <a:lnSpc>
                <a:spcPct val="150000"/>
              </a:lnSpc>
              <a:spcBef>
                <a:spcPts val="0"/>
              </a:spcBef>
              <a:spcAft>
                <a:spcPts val="1200"/>
              </a:spcAft>
            </a:pPr>
            <a:r>
              <a:rPr lang="en-US" sz="2800">
                <a:solidFill>
                  <a:srgbClr val="323A45"/>
                </a:solidFill>
                <a:latin typeface="Cambria"/>
                <a:ea typeface="Cambria"/>
                <a:cs typeface="Arial"/>
              </a:rPr>
              <a:t>Works with </a:t>
            </a:r>
            <a:r>
              <a:rPr lang="en-US" sz="2800" b="1">
                <a:solidFill>
                  <a:srgbClr val="323A45"/>
                </a:solidFill>
                <a:latin typeface="Cambria"/>
                <a:ea typeface="Cambria"/>
                <a:cs typeface="Arial"/>
              </a:rPr>
              <a:t>all levels of government </a:t>
            </a:r>
            <a:r>
              <a:rPr lang="en-US" sz="2800">
                <a:solidFill>
                  <a:srgbClr val="323A45"/>
                </a:solidFill>
                <a:latin typeface="Cambria"/>
                <a:ea typeface="Cambria"/>
                <a:cs typeface="Arial"/>
              </a:rPr>
              <a:t>and partners in the private sector and philanthropy to advance most efficient and effective strategies </a:t>
            </a:r>
          </a:p>
          <a:p>
            <a:pPr marL="685165" lvl="1" indent="-227965">
              <a:lnSpc>
                <a:spcPct val="150000"/>
              </a:lnSpc>
              <a:spcBef>
                <a:spcPts val="0"/>
              </a:spcBef>
              <a:spcAft>
                <a:spcPts val="1200"/>
              </a:spcAft>
            </a:pPr>
            <a:endParaRPr lang="en-US" sz="2800">
              <a:solidFill>
                <a:srgbClr val="000000"/>
              </a:solidFill>
              <a:effectLst/>
              <a:latin typeface="Cambria" panose="02040503050406030204" pitchFamily="18" charset="0"/>
              <a:ea typeface="Cambria" panose="02040503050406030204" pitchFamily="18" charset="0"/>
              <a:cs typeface="Arial" panose="020B0604020202020204" pitchFamily="34" charset="0"/>
            </a:endParaRPr>
          </a:p>
          <a:p>
            <a:pPr marL="456565" lvl="1" indent="0" algn="ctr">
              <a:lnSpc>
                <a:spcPct val="150000"/>
              </a:lnSpc>
              <a:spcBef>
                <a:spcPts val="0"/>
              </a:spcBef>
              <a:spcAft>
                <a:spcPts val="1200"/>
              </a:spcAft>
              <a:buNone/>
            </a:pPr>
            <a:r>
              <a:rPr lang="en-US" sz="2800" b="1">
                <a:solidFill>
                  <a:srgbClr val="000000"/>
                </a:solidFill>
                <a:latin typeface="Cambria"/>
                <a:ea typeface="Cambria"/>
                <a:cs typeface="Arial"/>
              </a:rPr>
              <a:t>				</a:t>
            </a:r>
            <a:endParaRPr lang="en-US" sz="2800" b="1">
              <a:solidFill>
                <a:srgbClr val="000000"/>
              </a:solidFill>
              <a:effectLst/>
              <a:latin typeface="Cambria"/>
              <a:ea typeface="Cambria"/>
              <a:cs typeface="Arial"/>
            </a:endParaRPr>
          </a:p>
        </p:txBody>
      </p:sp>
    </p:spTree>
    <p:extLst>
      <p:ext uri="{BB962C8B-B14F-4D97-AF65-F5344CB8AC3E}">
        <p14:creationId xmlns:p14="http://schemas.microsoft.com/office/powerpoint/2010/main" val="199028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H="1">
            <a:off x="1440920" y="237954"/>
            <a:ext cx="10525105" cy="1325562"/>
          </a:xfrm>
        </p:spPr>
        <p:txBody>
          <a:bodyPr>
            <a:normAutofit/>
          </a:bodyPr>
          <a:lstStyle/>
          <a:p>
            <a:pPr algn="ctr"/>
            <a:r>
              <a:rPr lang="en-US" b="1">
                <a:solidFill>
                  <a:srgbClr val="981B1E"/>
                </a:solidFill>
                <a:latin typeface="Calibri"/>
                <a:ea typeface="Cambria"/>
                <a:cs typeface="Calibri"/>
              </a:rPr>
              <a:t>USICH Council </a:t>
            </a:r>
            <a:endParaRPr lang="en-US" b="1">
              <a:solidFill>
                <a:srgbClr val="981B1E"/>
              </a:solidFill>
              <a:latin typeface="Calibri"/>
              <a:ea typeface="Cambria" panose="02040503050406030204" pitchFamily="18" charset="0"/>
              <a:cs typeface="Calibri"/>
            </a:endParaRPr>
          </a:p>
        </p:txBody>
      </p:sp>
      <p:sp>
        <p:nvSpPr>
          <p:cNvPr id="3" name="Content Placeholder 2"/>
          <p:cNvSpPr>
            <a:spLocks noGrp="1"/>
          </p:cNvSpPr>
          <p:nvPr>
            <p:ph idx="1"/>
          </p:nvPr>
        </p:nvSpPr>
        <p:spPr>
          <a:xfrm flipH="1">
            <a:off x="1440920" y="1589516"/>
            <a:ext cx="10288622" cy="2366191"/>
          </a:xfrm>
        </p:spPr>
        <p:txBody>
          <a:bodyPr>
            <a:noAutofit/>
          </a:bodyPr>
          <a:lstStyle/>
          <a:p>
            <a:pPr marL="0" indent="0" algn="ctr">
              <a:lnSpc>
                <a:spcPct val="114000"/>
              </a:lnSpc>
              <a:spcBef>
                <a:spcPts val="0"/>
              </a:spcBef>
              <a:spcAft>
                <a:spcPts val="1200"/>
              </a:spcAft>
              <a:buNone/>
            </a:pPr>
            <a:r>
              <a:rPr lang="en-US" b="1" dirty="0">
                <a:solidFill>
                  <a:srgbClr val="323A45"/>
                </a:solidFill>
                <a:latin typeface="Cambria" panose="02040503050406030204" pitchFamily="18" charset="0"/>
                <a:ea typeface="Cambria" panose="02040503050406030204" pitchFamily="18" charset="0"/>
              </a:rPr>
              <a:t>Council leaders:</a:t>
            </a:r>
          </a:p>
          <a:p>
            <a:pPr marL="457177" lvl="1" indent="0" algn="ctr">
              <a:lnSpc>
                <a:spcPct val="100000"/>
              </a:lnSpc>
              <a:spcBef>
                <a:spcPts val="0"/>
              </a:spcBef>
              <a:spcAft>
                <a:spcPts val="1200"/>
              </a:spcAft>
              <a:buNone/>
            </a:pPr>
            <a:r>
              <a:rPr lang="en-US" dirty="0">
                <a:solidFill>
                  <a:srgbClr val="323A45"/>
                </a:solidFill>
                <a:latin typeface="Cambria" panose="02040503050406030204" pitchFamily="18" charset="0"/>
                <a:ea typeface="Cambria" panose="02040503050406030204" pitchFamily="18" charset="0"/>
              </a:rPr>
              <a:t>Chair – HHS Secretary Xavier Becerra </a:t>
            </a:r>
          </a:p>
          <a:p>
            <a:pPr marL="457177" lvl="1" indent="0" algn="ctr">
              <a:lnSpc>
                <a:spcPct val="100000"/>
              </a:lnSpc>
              <a:spcBef>
                <a:spcPts val="0"/>
              </a:spcBef>
              <a:spcAft>
                <a:spcPts val="1200"/>
              </a:spcAft>
              <a:buNone/>
            </a:pPr>
            <a:r>
              <a:rPr lang="en-US" dirty="0">
                <a:solidFill>
                  <a:srgbClr val="323A45"/>
                </a:solidFill>
                <a:latin typeface="Cambria" panose="02040503050406030204" pitchFamily="18" charset="0"/>
                <a:ea typeface="Cambria" panose="02040503050406030204" pitchFamily="18" charset="0"/>
              </a:rPr>
              <a:t>Vice Chair – USDA Secretary Tom Vilsack</a:t>
            </a:r>
          </a:p>
          <a:p>
            <a:pPr marL="0" indent="0" algn="ctr">
              <a:lnSpc>
                <a:spcPct val="114000"/>
              </a:lnSpc>
              <a:spcBef>
                <a:spcPts val="0"/>
              </a:spcBef>
              <a:spcAft>
                <a:spcPts val="1200"/>
              </a:spcAft>
              <a:buNone/>
            </a:pPr>
            <a:r>
              <a:rPr lang="en-US" b="1" dirty="0">
                <a:solidFill>
                  <a:srgbClr val="323A45"/>
                </a:solidFill>
                <a:latin typeface="Cambria" panose="02040503050406030204" pitchFamily="18" charset="0"/>
                <a:ea typeface="Cambria" panose="02040503050406030204" pitchFamily="18" charset="0"/>
              </a:rPr>
              <a:t>Council members represent 19 federal agencies:</a:t>
            </a:r>
          </a:p>
          <a:p>
            <a:pPr marL="0" indent="0">
              <a:lnSpc>
                <a:spcPct val="114000"/>
              </a:lnSpc>
              <a:spcBef>
                <a:spcPts val="0"/>
              </a:spcBef>
              <a:spcAft>
                <a:spcPts val="1200"/>
              </a:spcAft>
              <a:buNone/>
            </a:pPr>
            <a:endParaRPr lang="en-US" b="1" dirty="0">
              <a:solidFill>
                <a:srgbClr val="981B1E"/>
              </a:solidFill>
              <a:latin typeface="Cambria" panose="02040503050406030204" pitchFamily="18" charset="0"/>
              <a:ea typeface="Cambria" panose="02040503050406030204" pitchFamily="18" charset="0"/>
            </a:endParaRPr>
          </a:p>
          <a:p>
            <a:pPr marL="0" indent="0">
              <a:lnSpc>
                <a:spcPct val="114000"/>
              </a:lnSpc>
              <a:spcBef>
                <a:spcPts val="0"/>
              </a:spcBef>
              <a:spcAft>
                <a:spcPts val="1200"/>
              </a:spcAft>
              <a:buNone/>
            </a:pPr>
            <a:endParaRPr lang="en-US" b="1" dirty="0">
              <a:solidFill>
                <a:srgbClr val="981B1E"/>
              </a:solidFill>
              <a:latin typeface="Cambria" panose="02040503050406030204" pitchFamily="18" charset="0"/>
              <a:ea typeface="Cambria" panose="02040503050406030204" pitchFamily="18" charset="0"/>
            </a:endParaRPr>
          </a:p>
          <a:p>
            <a:pPr marL="0" indent="0">
              <a:lnSpc>
                <a:spcPct val="114000"/>
              </a:lnSpc>
              <a:spcBef>
                <a:spcPts val="0"/>
              </a:spcBef>
              <a:spcAft>
                <a:spcPts val="1200"/>
              </a:spcAft>
              <a:buNone/>
            </a:pPr>
            <a:endParaRPr lang="en-US" b="1" dirty="0">
              <a:solidFill>
                <a:srgbClr val="981B1E"/>
              </a:solidFill>
              <a:latin typeface="Cambria" panose="02040503050406030204" pitchFamily="18" charset="0"/>
              <a:ea typeface="Cambria" panose="02040503050406030204" pitchFamily="18" charset="0"/>
            </a:endParaRPr>
          </a:p>
          <a:p>
            <a:pPr marL="0" indent="0">
              <a:lnSpc>
                <a:spcPct val="114000"/>
              </a:lnSpc>
              <a:spcBef>
                <a:spcPts val="0"/>
              </a:spcBef>
              <a:spcAft>
                <a:spcPts val="1200"/>
              </a:spcAft>
              <a:buNone/>
            </a:pPr>
            <a:r>
              <a:rPr lang="en-US" b="1" dirty="0">
                <a:solidFill>
                  <a:srgbClr val="981B1E"/>
                </a:solidFill>
                <a:latin typeface="Cambria" panose="02040503050406030204" pitchFamily="18" charset="0"/>
                <a:ea typeface="Cambria" panose="02040503050406030204" pitchFamily="18" charset="0"/>
              </a:rPr>
              <a:t>	</a:t>
            </a:r>
          </a:p>
        </p:txBody>
      </p:sp>
      <p:sp>
        <p:nvSpPr>
          <p:cNvPr id="4" name="Slide Number Placeholder 3">
            <a:extLst>
              <a:ext uri="{FF2B5EF4-FFF2-40B4-BE49-F238E27FC236}">
                <a16:creationId xmlns:a16="http://schemas.microsoft.com/office/drawing/2014/main" id="{2746084F-457E-4C0E-8333-B22D3F91A502}"/>
              </a:ext>
            </a:extLst>
          </p:cNvPr>
          <p:cNvSpPr>
            <a:spLocks noGrp="1"/>
          </p:cNvSpPr>
          <p:nvPr>
            <p:ph type="sldNum" sz="quarter" idx="12"/>
          </p:nvPr>
        </p:nvSpPr>
        <p:spPr>
          <a:xfrm flipH="1">
            <a:off x="8610600" y="6261868"/>
            <a:ext cx="2877412" cy="100888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03859-88A8-4DA3-94A7-6F0B8F460C13}" type="slidenum">
              <a:rPr kumimoji="0" lang="en-US" sz="1200" b="0" i="0" u="none" strike="noStrike" kern="1200" cap="none" spc="0" normalizeH="0" baseline="0" noProof="0" smtClean="0">
                <a:ln>
                  <a:noFill/>
                </a:ln>
                <a:solidFill>
                  <a:srgbClr val="112E5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12E51">
                  <a:tint val="75000"/>
                </a:srgbClr>
              </a:solidFill>
              <a:effectLst/>
              <a:uLnTx/>
              <a:uFillTx/>
              <a:latin typeface="Calibri"/>
              <a:ea typeface="+mn-ea"/>
              <a:cs typeface="+mn-cs"/>
            </a:endParaRPr>
          </a:p>
        </p:txBody>
      </p:sp>
      <p:pic>
        <p:nvPicPr>
          <p:cNvPr id="8" name="Picture 7" descr="A picture containing text, gear, metalware, clipart&#10;&#10;Description automatically generated">
            <a:extLst>
              <a:ext uri="{FF2B5EF4-FFF2-40B4-BE49-F238E27FC236}">
                <a16:creationId xmlns:a16="http://schemas.microsoft.com/office/drawing/2014/main" id="{6E63F8CF-C43E-4100-BB0F-B5F83F309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642" y="4145957"/>
            <a:ext cx="914400" cy="914400"/>
          </a:xfrm>
          <a:prstGeom prst="rect">
            <a:avLst/>
          </a:prstGeom>
          <a:solidFill>
            <a:schemeClr val="bg1">
              <a:lumMod val="75000"/>
            </a:schemeClr>
          </a:solidFill>
        </p:spPr>
      </p:pic>
      <p:pic>
        <p:nvPicPr>
          <p:cNvPr id="10" name="Picture 9" descr="Logo&#10;&#10;Description automatically generated">
            <a:extLst>
              <a:ext uri="{FF2B5EF4-FFF2-40B4-BE49-F238E27FC236}">
                <a16:creationId xmlns:a16="http://schemas.microsoft.com/office/drawing/2014/main" id="{FF211ED9-DEBD-4137-A6B7-B378DF446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642" y="5369958"/>
            <a:ext cx="914400" cy="914400"/>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1392A266-4868-41A3-91FC-4BB9DC1CF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077" y="4166960"/>
            <a:ext cx="914400" cy="914400"/>
          </a:xfrm>
          <a:prstGeom prst="rect">
            <a:avLst/>
          </a:prstGeom>
        </p:spPr>
      </p:pic>
      <p:pic>
        <p:nvPicPr>
          <p:cNvPr id="14" name="Picture 13" descr="Logo&#10;&#10;Description automatically generated">
            <a:extLst>
              <a:ext uri="{FF2B5EF4-FFF2-40B4-BE49-F238E27FC236}">
                <a16:creationId xmlns:a16="http://schemas.microsoft.com/office/drawing/2014/main" id="{D920F088-FE58-43DC-B707-DE4197F59E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631" y="5376740"/>
            <a:ext cx="914400" cy="914400"/>
          </a:xfrm>
          <a:prstGeom prst="rect">
            <a:avLst/>
          </a:prstGeom>
        </p:spPr>
      </p:pic>
      <p:pic>
        <p:nvPicPr>
          <p:cNvPr id="16" name="Picture 15" descr="Logo&#10;&#10;Description automatically generated">
            <a:extLst>
              <a:ext uri="{FF2B5EF4-FFF2-40B4-BE49-F238E27FC236}">
                <a16:creationId xmlns:a16="http://schemas.microsoft.com/office/drawing/2014/main" id="{55A74BEC-53B4-43D5-9200-2C5B59C80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9521" y="5369958"/>
            <a:ext cx="914400" cy="914400"/>
          </a:xfrm>
          <a:prstGeom prst="rect">
            <a:avLst/>
          </a:prstGeom>
        </p:spPr>
      </p:pic>
      <p:pic>
        <p:nvPicPr>
          <p:cNvPr id="18" name="Picture 17" descr="Logo&#10;&#10;Description automatically generated">
            <a:extLst>
              <a:ext uri="{FF2B5EF4-FFF2-40B4-BE49-F238E27FC236}">
                <a16:creationId xmlns:a16="http://schemas.microsoft.com/office/drawing/2014/main" id="{A544E620-6FFE-4AE7-AE23-8E64238F64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4814" y="5368211"/>
            <a:ext cx="914400" cy="917894"/>
          </a:xfrm>
          <a:prstGeom prst="rect">
            <a:avLst/>
          </a:prstGeom>
        </p:spPr>
      </p:pic>
      <p:pic>
        <p:nvPicPr>
          <p:cNvPr id="20" name="Picture 19" descr="A blue circle with a white circle&#10;&#10;Description automatically generated with medium confidence">
            <a:extLst>
              <a:ext uri="{FF2B5EF4-FFF2-40B4-BE49-F238E27FC236}">
                <a16:creationId xmlns:a16="http://schemas.microsoft.com/office/drawing/2014/main" id="{E4DB7F4E-B453-41E3-9292-6B20B9ADF2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1228" y="5398955"/>
            <a:ext cx="914400" cy="869970"/>
          </a:xfrm>
          <a:prstGeom prst="rect">
            <a:avLst/>
          </a:prstGeom>
        </p:spPr>
      </p:pic>
      <p:pic>
        <p:nvPicPr>
          <p:cNvPr id="22" name="Picture 21" descr="Logo, company name&#10;&#10;Description automatically generated">
            <a:extLst>
              <a:ext uri="{FF2B5EF4-FFF2-40B4-BE49-F238E27FC236}">
                <a16:creationId xmlns:a16="http://schemas.microsoft.com/office/drawing/2014/main" id="{A00D32D8-2FB2-4ED0-A29F-57265609A2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76617" y="5319761"/>
            <a:ext cx="914400" cy="914400"/>
          </a:xfrm>
          <a:prstGeom prst="rect">
            <a:avLst/>
          </a:prstGeom>
        </p:spPr>
      </p:pic>
      <p:pic>
        <p:nvPicPr>
          <p:cNvPr id="24" name="Picture 23" descr="Logo&#10;&#10;Description automatically generated">
            <a:extLst>
              <a:ext uri="{FF2B5EF4-FFF2-40B4-BE49-F238E27FC236}">
                <a16:creationId xmlns:a16="http://schemas.microsoft.com/office/drawing/2014/main" id="{0C046FDA-5CEB-4EEC-B6D2-50F30E9CD3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4814" y="4191759"/>
            <a:ext cx="914400" cy="914400"/>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99A47DCF-80A2-47EE-B945-A8596E0D44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44332" y="5436780"/>
            <a:ext cx="914400" cy="825088"/>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9534676D-7F3B-4051-AB5C-18DA00BEA6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41327" y="5386730"/>
            <a:ext cx="914400" cy="914400"/>
          </a:xfrm>
          <a:prstGeom prst="rect">
            <a:avLst/>
          </a:prstGeom>
        </p:spPr>
      </p:pic>
      <p:pic>
        <p:nvPicPr>
          <p:cNvPr id="30" name="Picture 29" descr="Logo&#10;&#10;Description automatically generated">
            <a:extLst>
              <a:ext uri="{FF2B5EF4-FFF2-40B4-BE49-F238E27FC236}">
                <a16:creationId xmlns:a16="http://schemas.microsoft.com/office/drawing/2014/main" id="{6C1695A4-42B4-44E8-B107-10DFDEB8F38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35631" y="4209489"/>
            <a:ext cx="914400" cy="857830"/>
          </a:xfrm>
          <a:prstGeom prst="rect">
            <a:avLst/>
          </a:prstGeom>
        </p:spPr>
      </p:pic>
      <p:pic>
        <p:nvPicPr>
          <p:cNvPr id="32" name="Picture 31" descr="A picture containing text, sign&#10;&#10;Description automatically generated">
            <a:extLst>
              <a:ext uri="{FF2B5EF4-FFF2-40B4-BE49-F238E27FC236}">
                <a16:creationId xmlns:a16="http://schemas.microsoft.com/office/drawing/2014/main" id="{9A40DE78-8DAF-4C9C-91A7-2CF6D8605DD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15336" y="4059967"/>
            <a:ext cx="914400" cy="910774"/>
          </a:xfrm>
          <a:prstGeom prst="rect">
            <a:avLst/>
          </a:prstGeom>
        </p:spPr>
      </p:pic>
      <p:pic>
        <p:nvPicPr>
          <p:cNvPr id="34" name="Picture 33" descr="Logo&#10;&#10;Description automatically generated">
            <a:extLst>
              <a:ext uri="{FF2B5EF4-FFF2-40B4-BE49-F238E27FC236}">
                <a16:creationId xmlns:a16="http://schemas.microsoft.com/office/drawing/2014/main" id="{5A3F9097-1A98-4C9C-9841-648311F8A9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82140" y="4145957"/>
            <a:ext cx="914400" cy="914400"/>
          </a:xfrm>
          <a:prstGeom prst="rect">
            <a:avLst/>
          </a:prstGeom>
        </p:spPr>
      </p:pic>
      <p:pic>
        <p:nvPicPr>
          <p:cNvPr id="36" name="Picture 35" descr="Logo, company name&#10;&#10;Description automatically generated">
            <a:extLst>
              <a:ext uri="{FF2B5EF4-FFF2-40B4-BE49-F238E27FC236}">
                <a16:creationId xmlns:a16="http://schemas.microsoft.com/office/drawing/2014/main" id="{B6759C68-4DAC-4D6F-A77B-016572EBC28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91017" y="4040812"/>
            <a:ext cx="914400" cy="914400"/>
          </a:xfrm>
          <a:prstGeom prst="rect">
            <a:avLst/>
          </a:prstGeom>
        </p:spPr>
      </p:pic>
      <p:pic>
        <p:nvPicPr>
          <p:cNvPr id="38" name="Picture 37" descr="Logo, company name&#10;&#10;Description automatically generated">
            <a:extLst>
              <a:ext uri="{FF2B5EF4-FFF2-40B4-BE49-F238E27FC236}">
                <a16:creationId xmlns:a16="http://schemas.microsoft.com/office/drawing/2014/main" id="{95766D1A-1CC2-47BF-B64D-55A29262EED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33273" y="4336453"/>
            <a:ext cx="914400" cy="625012"/>
          </a:xfrm>
          <a:prstGeom prst="rect">
            <a:avLst/>
          </a:prstGeom>
        </p:spPr>
      </p:pic>
      <p:pic>
        <p:nvPicPr>
          <p:cNvPr id="40" name="Picture 39" descr="Logo, company name&#10;&#10;Description automatically generated">
            <a:extLst>
              <a:ext uri="{FF2B5EF4-FFF2-40B4-BE49-F238E27FC236}">
                <a16:creationId xmlns:a16="http://schemas.microsoft.com/office/drawing/2014/main" id="{610991A4-4EA6-434C-B784-84FE04E8059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11975" y="4220310"/>
            <a:ext cx="914400" cy="734902"/>
          </a:xfrm>
          <a:prstGeom prst="rect">
            <a:avLst/>
          </a:prstGeom>
        </p:spPr>
      </p:pic>
      <p:pic>
        <p:nvPicPr>
          <p:cNvPr id="42" name="Picture 41" descr="Logo&#10;&#10;Description automatically generated">
            <a:extLst>
              <a:ext uri="{FF2B5EF4-FFF2-40B4-BE49-F238E27FC236}">
                <a16:creationId xmlns:a16="http://schemas.microsoft.com/office/drawing/2014/main" id="{1BF74368-3DB5-4DA1-BD72-564474B86C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06540" y="4086936"/>
            <a:ext cx="914400" cy="914400"/>
          </a:xfrm>
          <a:prstGeom prst="rect">
            <a:avLst/>
          </a:prstGeom>
        </p:spPr>
      </p:pic>
      <p:pic>
        <p:nvPicPr>
          <p:cNvPr id="44" name="Picture 43" descr="A picture containing graphical user interface&#10;&#10;Description automatically generated">
            <a:extLst>
              <a:ext uri="{FF2B5EF4-FFF2-40B4-BE49-F238E27FC236}">
                <a16:creationId xmlns:a16="http://schemas.microsoft.com/office/drawing/2014/main" id="{F2383700-4CD0-4A6B-B39D-7725566D8F2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533440" y="5451067"/>
            <a:ext cx="914400" cy="651788"/>
          </a:xfrm>
          <a:prstGeom prst="rect">
            <a:avLst/>
          </a:prstGeom>
        </p:spPr>
      </p:pic>
    </p:spTree>
    <p:extLst>
      <p:ext uri="{BB962C8B-B14F-4D97-AF65-F5344CB8AC3E}">
        <p14:creationId xmlns:p14="http://schemas.microsoft.com/office/powerpoint/2010/main" val="147057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pic>
        <p:nvPicPr>
          <p:cNvPr id="2" name="Picture 2" descr="Graphical user interface, text, application, website&#10;&#10;Description automatically generated">
            <a:extLst>
              <a:ext uri="{FF2B5EF4-FFF2-40B4-BE49-F238E27FC236}">
                <a16:creationId xmlns:a16="http://schemas.microsoft.com/office/drawing/2014/main" id="{BDBF7743-6203-50DF-80F4-3DE4C86D2734}"/>
              </a:ext>
            </a:extLst>
          </p:cNvPr>
          <p:cNvPicPr>
            <a:picLocks noChangeAspect="1"/>
          </p:cNvPicPr>
          <p:nvPr/>
        </p:nvPicPr>
        <p:blipFill>
          <a:blip r:embed="rId3"/>
          <a:stretch>
            <a:fillRect/>
          </a:stretch>
        </p:blipFill>
        <p:spPr>
          <a:xfrm>
            <a:off x="3686503" y="248037"/>
            <a:ext cx="4818993" cy="6375066"/>
          </a:xfrm>
          <a:prstGeom prst="rect">
            <a:avLst/>
          </a:prstGeom>
        </p:spPr>
      </p:pic>
    </p:spTree>
    <p:extLst>
      <p:ext uri="{BB962C8B-B14F-4D97-AF65-F5344CB8AC3E}">
        <p14:creationId xmlns:p14="http://schemas.microsoft.com/office/powerpoint/2010/main" val="154117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5E52B-28FD-4E44-8674-33992B8D0AB9}"/>
              </a:ext>
            </a:extLst>
          </p:cNvPr>
          <p:cNvPicPr>
            <a:picLocks noChangeAspect="1"/>
          </p:cNvPicPr>
          <p:nvPr/>
        </p:nvPicPr>
        <p:blipFill>
          <a:blip r:embed="rId3"/>
          <a:stretch>
            <a:fillRect/>
          </a:stretch>
        </p:blipFill>
        <p:spPr>
          <a:xfrm>
            <a:off x="3502751" y="170793"/>
            <a:ext cx="5188122" cy="6529552"/>
          </a:xfrm>
          <a:prstGeom prst="rect">
            <a:avLst/>
          </a:prstGeom>
        </p:spPr>
      </p:pic>
    </p:spTree>
    <p:extLst>
      <p:ext uri="{BB962C8B-B14F-4D97-AF65-F5344CB8AC3E}">
        <p14:creationId xmlns:p14="http://schemas.microsoft.com/office/powerpoint/2010/main" val="121305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7E15-7B43-04D9-7717-324E9A632757}"/>
              </a:ext>
            </a:extLst>
          </p:cNvPr>
          <p:cNvSpPr>
            <a:spLocks noGrp="1"/>
          </p:cNvSpPr>
          <p:nvPr>
            <p:ph type="title"/>
          </p:nvPr>
        </p:nvSpPr>
        <p:spPr>
          <a:xfrm>
            <a:off x="2025915" y="365129"/>
            <a:ext cx="9376011" cy="1325563"/>
          </a:xfrm>
        </p:spPr>
        <p:txBody>
          <a:bodyPr/>
          <a:lstStyle/>
          <a:p>
            <a:r>
              <a:rPr lang="en-US" sz="1800" b="0" i="0" dirty="0">
                <a:solidFill>
                  <a:srgbClr val="000000"/>
                </a:solidFill>
                <a:effectLst/>
                <a:latin typeface="Georgia" panose="02040502050405020303" pitchFamily="18" charset="0"/>
              </a:rPr>
              <a:t>Using the framework of the </a:t>
            </a:r>
            <a:r>
              <a:rPr lang="en-US" sz="1800" b="0" i="1" u="sng" strike="noStrike" dirty="0">
                <a:solidFill>
                  <a:srgbClr val="00657C"/>
                </a:solidFill>
                <a:effectLst/>
                <a:latin typeface="Georgia" panose="02040502050405020303" pitchFamily="18" charset="0"/>
                <a:hlinkClick r:id="rId3"/>
              </a:rPr>
              <a:t>All In </a:t>
            </a:r>
            <a:r>
              <a:rPr lang="en-US" sz="1800" b="0" i="0" u="sng" strike="noStrike" dirty="0">
                <a:solidFill>
                  <a:srgbClr val="00657C"/>
                </a:solidFill>
                <a:effectLst/>
                <a:latin typeface="Georgia" panose="02040502050405020303" pitchFamily="18" charset="0"/>
                <a:hlinkClick r:id="rId3"/>
              </a:rPr>
              <a:t>plan</a:t>
            </a:r>
            <a:r>
              <a:rPr lang="en-US" sz="1800" b="0" i="0" dirty="0">
                <a:solidFill>
                  <a:srgbClr val="000000"/>
                </a:solidFill>
                <a:effectLst/>
                <a:latin typeface="Georgia" panose="02040502050405020303" pitchFamily="18" charset="0"/>
              </a:rPr>
              <a:t>, the table below provides a roadmap for communities to develop and implement a humane and effective response to encampments. Each strategy is described in greater detail in the sections that follow.  </a:t>
            </a:r>
            <a:endParaRPr lang="en-US" dirty="0"/>
          </a:p>
        </p:txBody>
      </p:sp>
      <p:graphicFrame>
        <p:nvGraphicFramePr>
          <p:cNvPr id="4" name="Content Placeholder 3">
            <a:extLst>
              <a:ext uri="{FF2B5EF4-FFF2-40B4-BE49-F238E27FC236}">
                <a16:creationId xmlns:a16="http://schemas.microsoft.com/office/drawing/2014/main" id="{804877ED-6E1A-3F70-74BB-37C7A82D437E}"/>
              </a:ext>
            </a:extLst>
          </p:cNvPr>
          <p:cNvGraphicFramePr>
            <a:graphicFrameLocks noGrp="1"/>
          </p:cNvGraphicFramePr>
          <p:nvPr>
            <p:ph idx="1"/>
            <p:extLst>
              <p:ext uri="{D42A27DB-BD31-4B8C-83A1-F6EECF244321}">
                <p14:modId xmlns:p14="http://schemas.microsoft.com/office/powerpoint/2010/main" val="3483321323"/>
              </p:ext>
            </p:extLst>
          </p:nvPr>
        </p:nvGraphicFramePr>
        <p:xfrm>
          <a:off x="1530926" y="1746667"/>
          <a:ext cx="10252240" cy="5070265"/>
        </p:xfrm>
        <a:graphic>
          <a:graphicData uri="http://schemas.openxmlformats.org/drawingml/2006/table">
            <a:tbl>
              <a:tblPr/>
              <a:tblGrid>
                <a:gridCol w="5126120">
                  <a:extLst>
                    <a:ext uri="{9D8B030D-6E8A-4147-A177-3AD203B41FA5}">
                      <a16:colId xmlns:a16="http://schemas.microsoft.com/office/drawing/2014/main" val="3319715622"/>
                    </a:ext>
                  </a:extLst>
                </a:gridCol>
                <a:gridCol w="5126120">
                  <a:extLst>
                    <a:ext uri="{9D8B030D-6E8A-4147-A177-3AD203B41FA5}">
                      <a16:colId xmlns:a16="http://schemas.microsoft.com/office/drawing/2014/main" val="1344471682"/>
                    </a:ext>
                  </a:extLst>
                </a:gridCol>
              </a:tblGrid>
              <a:tr h="446521">
                <a:tc>
                  <a:txBody>
                    <a:bodyPr/>
                    <a:lstStyle/>
                    <a:p>
                      <a:pPr fontAlgn="ctr"/>
                      <a:endParaRPr lang="en-US" sz="1200" dirty="0">
                        <a:effectLst/>
                      </a:endParaRPr>
                    </a:p>
                    <a:p>
                      <a:pPr algn="ctr" rtl="0" fontAlgn="base"/>
                      <a:r>
                        <a:rPr lang="en-US" sz="1200" b="1" i="0" dirty="0">
                          <a:solidFill>
                            <a:srgbClr val="FFFFFF"/>
                          </a:solidFill>
                          <a:effectLst/>
                          <a:latin typeface="Helvetica" panose="020B0604020202020204" pitchFamily="34" charset="0"/>
                        </a:rPr>
                        <a:t>COLLABORATION</a:t>
                      </a:r>
                      <a:r>
                        <a:rPr lang="en-US" sz="1200" b="0" i="0" dirty="0">
                          <a:solidFill>
                            <a:srgbClr val="FFFFFF"/>
                          </a:solidFill>
                          <a:effectLst/>
                          <a:latin typeface="Helvetica" panose="020B0604020202020204" pitchFamily="34" charset="0"/>
                        </a:rPr>
                        <a:t> </a:t>
                      </a:r>
                      <a:endParaRPr lang="en-US" sz="1200" b="0" i="0" dirty="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112E51"/>
                    </a:solidFill>
                  </a:tcPr>
                </a:tc>
                <a:tc>
                  <a:txBody>
                    <a:bodyPr/>
                    <a:lstStyle/>
                    <a:p>
                      <a:pPr algn="ctr" fontAlgn="ctr"/>
                      <a:endParaRPr lang="en-US" sz="1200">
                        <a:effectLst/>
                      </a:endParaRPr>
                    </a:p>
                    <a:p>
                      <a:pPr algn="ctr" rtl="0" fontAlgn="base"/>
                      <a:r>
                        <a:rPr lang="en-US" sz="1200" b="1" i="0">
                          <a:solidFill>
                            <a:srgbClr val="FFFFFF"/>
                          </a:solidFill>
                          <a:effectLst/>
                          <a:latin typeface="Helvetica" panose="020B0604020202020204" pitchFamily="34" charset="0"/>
                        </a:rPr>
                        <a:t>CRISIS RESPONSE</a:t>
                      </a:r>
                      <a:r>
                        <a:rPr lang="en-US" sz="1200" b="0" i="0">
                          <a:solidFill>
                            <a:srgbClr val="FFFFFF"/>
                          </a:solidFill>
                          <a:effectLst/>
                          <a:latin typeface="Helvetica" panose="020B0604020202020204" pitchFamily="34" charset="0"/>
                        </a:rPr>
                        <a:t> </a:t>
                      </a:r>
                      <a:endParaRPr lang="en-US" sz="1200" b="0" i="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112E51"/>
                    </a:solidFill>
                  </a:tcPr>
                </a:tc>
                <a:extLst>
                  <a:ext uri="{0D108BD9-81ED-4DB2-BD59-A6C34878D82A}">
                    <a16:rowId xmlns:a16="http://schemas.microsoft.com/office/drawing/2014/main" val="4208195650"/>
                  </a:ext>
                </a:extLst>
              </a:tr>
              <a:tr h="1243567">
                <a:tc>
                  <a:txBody>
                    <a:bodyPr/>
                    <a:lstStyle/>
                    <a:p>
                      <a:pPr fontAlgn="t"/>
                      <a:endParaRPr lang="en-US" sz="1200" dirty="0">
                        <a:effectLst/>
                      </a:endParaRPr>
                    </a:p>
                    <a:p>
                      <a:pPr algn="l" rtl="0" fontAlgn="base">
                        <a:buFont typeface="+mj-lt"/>
                        <a:buAutoNum type="arabicPeriod"/>
                      </a:pPr>
                      <a:r>
                        <a:rPr lang="en-US" sz="1200" b="0" i="0" dirty="0">
                          <a:solidFill>
                            <a:srgbClr val="FFFFFF"/>
                          </a:solidFill>
                          <a:effectLst/>
                          <a:latin typeface="Georgia" panose="02040502050405020303" pitchFamily="18" charset="0"/>
                        </a:rPr>
                        <a:t>Establish a Cross-Agency, Multi-Sector Response </a:t>
                      </a:r>
                      <a:endParaRPr lang="en-US" sz="1200" b="0" i="0" dirty="0">
                        <a:effectLst/>
                        <a:latin typeface="Georgia" panose="02040502050405020303" pitchFamily="18" charset="0"/>
                      </a:endParaRPr>
                    </a:p>
                    <a:p>
                      <a:pPr algn="l" rtl="0" fontAlgn="base">
                        <a:buFont typeface="+mj-lt"/>
                        <a:buAutoNum type="arabicPeriod" startAt="2"/>
                      </a:pPr>
                      <a:r>
                        <a:rPr lang="en-US" sz="1200" b="0" i="0" dirty="0">
                          <a:solidFill>
                            <a:srgbClr val="FFFFFF"/>
                          </a:solidFill>
                          <a:effectLst/>
                          <a:latin typeface="Georgia" panose="02040502050405020303" pitchFamily="18" charset="0"/>
                        </a:rPr>
                        <a:t>Empower Outreach Teams and Health Providers to Lead the Effort </a:t>
                      </a:r>
                      <a:endParaRPr lang="en-US" sz="1200" b="0" i="0" dirty="0">
                        <a:solidFill>
                          <a:srgbClr val="F5F5F5"/>
                        </a:solidFill>
                        <a:effectLst/>
                        <a:latin typeface="Georgia" panose="02040502050405020303" pitchFamily="18" charset="0"/>
                      </a:endParaRPr>
                    </a:p>
                    <a:p>
                      <a:pPr algn="l" rtl="0" fontAlgn="base">
                        <a:buFont typeface="+mj-lt"/>
                        <a:buAutoNum type="arabicPeriod" startAt="3"/>
                      </a:pPr>
                      <a:r>
                        <a:rPr lang="en-US" sz="1200" b="0" i="0" dirty="0">
                          <a:solidFill>
                            <a:srgbClr val="FFFFFF"/>
                          </a:solidFill>
                          <a:effectLst/>
                          <a:latin typeface="Georgia" panose="02040502050405020303" pitchFamily="18" charset="0"/>
                        </a:rPr>
                        <a:t>Determine Whether Closure Is Necessary </a:t>
                      </a:r>
                      <a:endParaRPr lang="en-US" sz="1200" b="0" i="0" dirty="0">
                        <a:solidFill>
                          <a:srgbClr val="F5F5F5"/>
                        </a:solidFill>
                        <a:effectLst/>
                        <a:latin typeface="Georgia" panose="02040502050405020303" pitchFamily="18" charset="0"/>
                      </a:endParaRPr>
                    </a:p>
                    <a:p>
                      <a:pPr algn="l" rtl="0" fontAlgn="base">
                        <a:buFont typeface="+mj-lt"/>
                        <a:buAutoNum type="arabicPeriod" startAt="4"/>
                      </a:pPr>
                      <a:r>
                        <a:rPr lang="en-US" sz="1200" b="0" i="0" dirty="0">
                          <a:solidFill>
                            <a:srgbClr val="FFFFFF"/>
                          </a:solidFill>
                          <a:effectLst/>
                          <a:latin typeface="Georgia" panose="02040502050405020303" pitchFamily="18" charset="0"/>
                        </a:rPr>
                        <a:t>Engage Neighboring Residents and Businesses </a:t>
                      </a:r>
                      <a:endParaRPr lang="en-US" sz="1200" b="0" i="0" dirty="0">
                        <a:solidFill>
                          <a:srgbClr val="F5F5F5"/>
                        </a:solidFill>
                        <a:effectLst/>
                        <a:latin typeface="Georgia" panose="02040502050405020303" pitchFamily="18" charset="0"/>
                      </a:endParaRPr>
                    </a:p>
                  </a:txBody>
                  <a:tcPr marL="51394" marR="51394" marT="25697" marB="25697">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408047"/>
                    </a:solidFill>
                  </a:tcPr>
                </a:tc>
                <a:tc>
                  <a:txBody>
                    <a:bodyPr/>
                    <a:lstStyle/>
                    <a:p>
                      <a:pPr fontAlgn="t"/>
                      <a:endParaRPr lang="en-US" sz="1200" dirty="0">
                        <a:effectLst/>
                      </a:endParaRPr>
                    </a:p>
                    <a:p>
                      <a:pPr algn="l" rtl="0" fontAlgn="base">
                        <a:buFont typeface="+mj-lt"/>
                        <a:buAutoNum type="arabicPeriod"/>
                      </a:pPr>
                      <a:r>
                        <a:rPr lang="en-US" sz="1200" b="0" i="0" dirty="0">
                          <a:solidFill>
                            <a:srgbClr val="FFFFFF"/>
                          </a:solidFill>
                          <a:effectLst/>
                          <a:latin typeface="Georgia" panose="02040502050405020303" pitchFamily="18" charset="0"/>
                        </a:rPr>
                        <a:t>Address Basic Needs and Provide Health Care </a:t>
                      </a:r>
                      <a:endParaRPr lang="en-US" sz="1200" b="0" i="0" dirty="0">
                        <a:effectLst/>
                        <a:latin typeface="Georgia" panose="02040502050405020303" pitchFamily="18" charset="0"/>
                      </a:endParaRPr>
                    </a:p>
                    <a:p>
                      <a:pPr algn="l" rtl="0" fontAlgn="base">
                        <a:buFont typeface="+mj-lt"/>
                        <a:buAutoNum type="arabicPeriod" startAt="2"/>
                      </a:pPr>
                      <a:r>
                        <a:rPr lang="en-US" sz="1200" b="0" i="0" dirty="0">
                          <a:solidFill>
                            <a:srgbClr val="FFFFFF"/>
                          </a:solidFill>
                          <a:effectLst/>
                          <a:latin typeface="Georgia" panose="02040502050405020303" pitchFamily="18" charset="0"/>
                        </a:rPr>
                        <a:t>Conduct Comprehensive, Coordinated, and Ongoing Outreach </a:t>
                      </a:r>
                      <a:endParaRPr lang="en-US" sz="1200" b="0" i="0" dirty="0">
                        <a:effectLst/>
                        <a:latin typeface="Georgia" panose="02040502050405020303" pitchFamily="18" charset="0"/>
                      </a:endParaRPr>
                    </a:p>
                    <a:p>
                      <a:pPr algn="l" rtl="0" fontAlgn="base">
                        <a:buFont typeface="+mj-lt"/>
                        <a:buAutoNum type="arabicPeriod" startAt="3"/>
                      </a:pPr>
                      <a:r>
                        <a:rPr lang="en-US" sz="1200" b="0" i="0" dirty="0">
                          <a:solidFill>
                            <a:srgbClr val="FFFFFF"/>
                          </a:solidFill>
                          <a:effectLst/>
                          <a:latin typeface="Georgia" panose="02040502050405020303" pitchFamily="18" charset="0"/>
                        </a:rPr>
                        <a:t>Provide Storage </a:t>
                      </a:r>
                      <a:endParaRPr lang="en-US" sz="1200" b="0" i="0" dirty="0">
                        <a:effectLst/>
                        <a:latin typeface="Georgia" panose="02040502050405020303" pitchFamily="18" charset="0"/>
                      </a:endParaRPr>
                    </a:p>
                    <a:p>
                      <a:pPr algn="l" rtl="0" fontAlgn="base">
                        <a:buFont typeface="+mj-lt"/>
                        <a:buAutoNum type="arabicPeriod" startAt="4"/>
                      </a:pPr>
                      <a:r>
                        <a:rPr lang="en-US" sz="1200" b="0" i="0" dirty="0">
                          <a:solidFill>
                            <a:srgbClr val="FFFFFF"/>
                          </a:solidFill>
                          <a:effectLst/>
                          <a:latin typeface="Georgia" panose="02040502050405020303" pitchFamily="18" charset="0"/>
                        </a:rPr>
                        <a:t>Improve Safety of Site </a:t>
                      </a:r>
                      <a:endParaRPr lang="en-US" sz="1200" b="0" i="0" dirty="0">
                        <a:effectLst/>
                        <a:latin typeface="Georgia" panose="02040502050405020303" pitchFamily="18" charset="0"/>
                      </a:endParaRPr>
                    </a:p>
                  </a:txBody>
                  <a:tcPr marL="51394" marR="51394" marT="25697" marB="25697">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408047"/>
                    </a:solidFill>
                  </a:tcPr>
                </a:tc>
                <a:extLst>
                  <a:ext uri="{0D108BD9-81ED-4DB2-BD59-A6C34878D82A}">
                    <a16:rowId xmlns:a16="http://schemas.microsoft.com/office/drawing/2014/main" val="2898609603"/>
                  </a:ext>
                </a:extLst>
              </a:tr>
              <a:tr h="446521">
                <a:tc>
                  <a:txBody>
                    <a:bodyPr/>
                    <a:lstStyle/>
                    <a:p>
                      <a:pPr fontAlgn="ctr"/>
                      <a:endParaRPr lang="en-US" sz="1200">
                        <a:effectLst/>
                      </a:endParaRPr>
                    </a:p>
                    <a:p>
                      <a:pPr algn="ctr" rtl="0" fontAlgn="base"/>
                      <a:r>
                        <a:rPr lang="en-US" sz="1200" b="1" i="0">
                          <a:solidFill>
                            <a:srgbClr val="FFFFFF"/>
                          </a:solidFill>
                          <a:effectLst/>
                          <a:latin typeface="Helvetica" panose="020B0604020202020204" pitchFamily="34" charset="0"/>
                        </a:rPr>
                        <a:t>EQUITY</a:t>
                      </a:r>
                      <a:r>
                        <a:rPr lang="en-US" sz="1200" b="0" i="0">
                          <a:solidFill>
                            <a:srgbClr val="FFFFFF"/>
                          </a:solidFill>
                          <a:effectLst/>
                          <a:latin typeface="Helvetica" panose="020B0604020202020204" pitchFamily="34" charset="0"/>
                        </a:rPr>
                        <a:t> </a:t>
                      </a:r>
                      <a:endParaRPr lang="en-US" sz="1200" b="0" i="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112E51"/>
                    </a:solidFill>
                  </a:tcPr>
                </a:tc>
                <a:tc>
                  <a:txBody>
                    <a:bodyPr/>
                    <a:lstStyle/>
                    <a:p>
                      <a:pPr fontAlgn="ctr"/>
                      <a:endParaRPr lang="en-US" sz="1200" dirty="0">
                        <a:effectLst/>
                      </a:endParaRPr>
                    </a:p>
                    <a:p>
                      <a:pPr algn="ctr" rtl="0" fontAlgn="base"/>
                      <a:r>
                        <a:rPr lang="en-US" sz="1200" b="1" i="0" dirty="0">
                          <a:solidFill>
                            <a:srgbClr val="FFFFFF"/>
                          </a:solidFill>
                          <a:effectLst/>
                          <a:latin typeface="Helvetica" panose="020B0604020202020204" pitchFamily="34" charset="0"/>
                        </a:rPr>
                        <a:t>HOUSING &amp; SUPPORT</a:t>
                      </a:r>
                      <a:r>
                        <a:rPr lang="en-US" sz="1200" b="0" i="0" dirty="0">
                          <a:solidFill>
                            <a:srgbClr val="FFFFFF"/>
                          </a:solidFill>
                          <a:effectLst/>
                          <a:latin typeface="Helvetica" panose="020B0604020202020204" pitchFamily="34" charset="0"/>
                        </a:rPr>
                        <a:t> </a:t>
                      </a:r>
                      <a:endParaRPr lang="en-US" sz="1200" b="0" i="0" dirty="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112E51"/>
                    </a:solidFill>
                  </a:tcPr>
                </a:tc>
                <a:extLst>
                  <a:ext uri="{0D108BD9-81ED-4DB2-BD59-A6C34878D82A}">
                    <a16:rowId xmlns:a16="http://schemas.microsoft.com/office/drawing/2014/main" val="3936056273"/>
                  </a:ext>
                </a:extLst>
              </a:tr>
              <a:tr h="1442829">
                <a:tc>
                  <a:txBody>
                    <a:bodyPr/>
                    <a:lstStyle/>
                    <a:p>
                      <a:pPr fontAlgn="ctr"/>
                      <a:endParaRPr lang="en-US" sz="1200">
                        <a:effectLst/>
                      </a:endParaRPr>
                    </a:p>
                    <a:p>
                      <a:pPr algn="l" rtl="0" fontAlgn="base">
                        <a:buFont typeface="+mj-lt"/>
                        <a:buAutoNum type="arabicPeriod"/>
                      </a:pPr>
                      <a:r>
                        <a:rPr lang="en-US" sz="1200" b="0" i="0">
                          <a:solidFill>
                            <a:srgbClr val="FFFFFF"/>
                          </a:solidFill>
                          <a:effectLst/>
                          <a:latin typeface="Georgia" panose="02040502050405020303" pitchFamily="18" charset="0"/>
                        </a:rPr>
                        <a:t>Center Encampment Residents in Efforts to Develop Solutions </a:t>
                      </a:r>
                      <a:endParaRPr lang="en-US" sz="1200" b="0" i="0">
                        <a:effectLst/>
                        <a:latin typeface="Georgia" panose="02040502050405020303" pitchFamily="18" charset="0"/>
                      </a:endParaRPr>
                    </a:p>
                    <a:p>
                      <a:pPr algn="l" rtl="0" fontAlgn="base">
                        <a:buFont typeface="+mj-lt"/>
                        <a:buAutoNum type="arabicPeriod" startAt="2"/>
                      </a:pPr>
                      <a:r>
                        <a:rPr lang="en-US" sz="1200" b="0" i="0">
                          <a:solidFill>
                            <a:srgbClr val="FFFFFF"/>
                          </a:solidFill>
                          <a:effectLst/>
                          <a:latin typeface="Georgia" panose="02040502050405020303" pitchFamily="18" charset="0"/>
                        </a:rPr>
                        <a:t>Address Unique Needs of People With Chronic and Acute Health Conditions </a:t>
                      </a:r>
                      <a:endParaRPr lang="en-US" sz="1200" b="0" i="0">
                        <a:effectLst/>
                        <a:latin typeface="Georgia" panose="02040502050405020303" pitchFamily="18" charset="0"/>
                      </a:endParaRPr>
                    </a:p>
                    <a:p>
                      <a:pPr algn="l" rtl="0" fontAlgn="base">
                        <a:buFont typeface="+mj-lt"/>
                        <a:buAutoNum type="arabicPeriod" startAt="3"/>
                      </a:pPr>
                      <a:r>
                        <a:rPr lang="en-US" sz="1200" b="0" i="0">
                          <a:solidFill>
                            <a:srgbClr val="FFFFFF"/>
                          </a:solidFill>
                          <a:effectLst/>
                          <a:latin typeface="Georgia" panose="02040502050405020303" pitchFamily="18" charset="0"/>
                        </a:rPr>
                        <a:t>Emphasize Accessibility and Inclusivity of Site </a:t>
                      </a:r>
                      <a:endParaRPr lang="en-US" sz="1200" b="0" i="0">
                        <a:effectLst/>
                        <a:latin typeface="Georgia" panose="02040502050405020303" pitchFamily="18" charset="0"/>
                      </a:endParaRPr>
                    </a:p>
                    <a:p>
                      <a:pPr algn="ctr" rtl="0" fontAlgn="base"/>
                      <a:r>
                        <a:rPr lang="en-US" sz="1200" b="0" i="0">
                          <a:solidFill>
                            <a:srgbClr val="FFFFFF"/>
                          </a:solidFill>
                          <a:effectLst/>
                          <a:latin typeface="Helvetica" panose="020B0604020202020204" pitchFamily="34" charset="0"/>
                        </a:rPr>
                        <a:t> </a:t>
                      </a:r>
                      <a:endParaRPr lang="en-US" sz="1200" b="0" i="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408047"/>
                    </a:solidFill>
                  </a:tcPr>
                </a:tc>
                <a:tc>
                  <a:txBody>
                    <a:bodyPr/>
                    <a:lstStyle/>
                    <a:p>
                      <a:pPr fontAlgn="ctr"/>
                      <a:endParaRPr lang="en-US" sz="1200" dirty="0">
                        <a:effectLst/>
                      </a:endParaRPr>
                    </a:p>
                    <a:p>
                      <a:pPr algn="l" rtl="0" fontAlgn="base">
                        <a:buFont typeface="+mj-lt"/>
                        <a:buAutoNum type="arabicPeriod"/>
                      </a:pPr>
                      <a:r>
                        <a:rPr lang="en-US" sz="1200" b="0" i="0" dirty="0">
                          <a:solidFill>
                            <a:srgbClr val="FFFFFF"/>
                          </a:solidFill>
                          <a:effectLst/>
                          <a:latin typeface="Georgia" panose="02040502050405020303" pitchFamily="18" charset="0"/>
                        </a:rPr>
                        <a:t>Ensure Access to Housing and Services </a:t>
                      </a:r>
                      <a:endParaRPr lang="en-US" sz="1200" b="0" i="0" dirty="0">
                        <a:effectLst/>
                        <a:latin typeface="Georgia" panose="02040502050405020303" pitchFamily="18" charset="0"/>
                      </a:endParaRPr>
                    </a:p>
                    <a:p>
                      <a:pPr algn="l" rtl="0" fontAlgn="base">
                        <a:buFont typeface="+mj-lt"/>
                        <a:buAutoNum type="arabicPeriod" startAt="2"/>
                      </a:pPr>
                      <a:r>
                        <a:rPr lang="en-US" sz="1200" b="0" i="0" dirty="0">
                          <a:solidFill>
                            <a:srgbClr val="FFFFFF"/>
                          </a:solidFill>
                          <a:effectLst/>
                          <a:latin typeface="Georgia" panose="02040502050405020303" pitchFamily="18" charset="0"/>
                        </a:rPr>
                        <a:t>Ensure Interim Strategies Promote Dignity, Respect, and Pathways to Permanent Housing </a:t>
                      </a:r>
                      <a:endParaRPr lang="en-US" sz="1200" b="0" i="0" dirty="0">
                        <a:effectLst/>
                        <a:latin typeface="Georgia" panose="02040502050405020303" pitchFamily="18" charset="0"/>
                      </a:endParaRPr>
                    </a:p>
                    <a:p>
                      <a:pPr algn="l" rtl="0" fontAlgn="base">
                        <a:buFont typeface="+mj-lt"/>
                        <a:buAutoNum type="arabicPeriod" startAt="3"/>
                      </a:pPr>
                      <a:r>
                        <a:rPr lang="en-US" sz="1200" b="0" i="0" dirty="0">
                          <a:solidFill>
                            <a:srgbClr val="FFFFFF"/>
                          </a:solidFill>
                          <a:effectLst/>
                          <a:latin typeface="Georgia" panose="02040502050405020303" pitchFamily="18" charset="0"/>
                        </a:rPr>
                        <a:t>Develop Pathways to Permanent Housing and Support </a:t>
                      </a:r>
                      <a:endParaRPr lang="en-US" sz="1200" b="0" i="0" dirty="0">
                        <a:effectLst/>
                        <a:latin typeface="Georgia" panose="02040502050405020303" pitchFamily="18" charset="0"/>
                      </a:endParaRPr>
                    </a:p>
                    <a:p>
                      <a:pPr algn="l" rtl="0" fontAlgn="base">
                        <a:buFont typeface="+mj-lt"/>
                        <a:buAutoNum type="arabicPeriod" startAt="4"/>
                      </a:pPr>
                      <a:r>
                        <a:rPr lang="en-US" sz="1200" b="0" i="0" dirty="0">
                          <a:solidFill>
                            <a:srgbClr val="FFFFFF"/>
                          </a:solidFill>
                          <a:effectLst/>
                          <a:latin typeface="Georgia" panose="02040502050405020303" pitchFamily="18" charset="0"/>
                        </a:rPr>
                        <a:t>If Necessary, Implement Humane Encampment Closure </a:t>
                      </a:r>
                      <a:endParaRPr lang="en-US" sz="1200" b="0" i="0" dirty="0">
                        <a:effectLst/>
                        <a:latin typeface="Georgia" panose="02040502050405020303" pitchFamily="18" charset="0"/>
                      </a:endParaRPr>
                    </a:p>
                    <a:p>
                      <a:pPr algn="l" rtl="0" fontAlgn="base"/>
                      <a:r>
                        <a:rPr lang="en-US" sz="1200" b="0" i="0" dirty="0">
                          <a:solidFill>
                            <a:srgbClr val="FFFFFF"/>
                          </a:solidFill>
                          <a:effectLst/>
                          <a:latin typeface="Helvetica" panose="020B0604020202020204" pitchFamily="34" charset="0"/>
                        </a:rPr>
                        <a:t> </a:t>
                      </a:r>
                      <a:endParaRPr lang="en-US" sz="1200" b="0" i="0" dirty="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408047"/>
                    </a:solidFill>
                  </a:tcPr>
                </a:tc>
                <a:extLst>
                  <a:ext uri="{0D108BD9-81ED-4DB2-BD59-A6C34878D82A}">
                    <a16:rowId xmlns:a16="http://schemas.microsoft.com/office/drawing/2014/main" val="2150209952"/>
                  </a:ext>
                </a:extLst>
              </a:tr>
              <a:tr h="446521">
                <a:tc>
                  <a:txBody>
                    <a:bodyPr/>
                    <a:lstStyle/>
                    <a:p>
                      <a:pPr fontAlgn="ctr"/>
                      <a:endParaRPr lang="en-US" sz="1200">
                        <a:effectLst/>
                      </a:endParaRPr>
                    </a:p>
                    <a:p>
                      <a:pPr algn="ctr" rtl="0" fontAlgn="base"/>
                      <a:r>
                        <a:rPr lang="en-US" sz="1200" b="1" i="0">
                          <a:solidFill>
                            <a:srgbClr val="FFFFFF"/>
                          </a:solidFill>
                          <a:effectLst/>
                          <a:latin typeface="Helvetica" panose="020B0604020202020204" pitchFamily="34" charset="0"/>
                        </a:rPr>
                        <a:t>DATA &amp; EVIDENCE</a:t>
                      </a:r>
                      <a:r>
                        <a:rPr lang="en-US" sz="1200" b="0" i="0">
                          <a:solidFill>
                            <a:srgbClr val="FFFFFF"/>
                          </a:solidFill>
                          <a:effectLst/>
                          <a:latin typeface="Helvetica" panose="020B0604020202020204" pitchFamily="34" charset="0"/>
                        </a:rPr>
                        <a:t> </a:t>
                      </a:r>
                      <a:endParaRPr lang="en-US" sz="1200" b="0" i="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112E51"/>
                    </a:solidFill>
                  </a:tcPr>
                </a:tc>
                <a:tc>
                  <a:txBody>
                    <a:bodyPr/>
                    <a:lstStyle/>
                    <a:p>
                      <a:pPr fontAlgn="ctr"/>
                      <a:endParaRPr lang="en-US" sz="1200" dirty="0">
                        <a:effectLst/>
                      </a:endParaRPr>
                    </a:p>
                    <a:p>
                      <a:pPr algn="ctr" rtl="0" fontAlgn="base"/>
                      <a:r>
                        <a:rPr lang="en-US" sz="1200" b="1" i="0" dirty="0">
                          <a:solidFill>
                            <a:srgbClr val="FFFFFF"/>
                          </a:solidFill>
                          <a:effectLst/>
                          <a:latin typeface="Helvetica" panose="020B0604020202020204" pitchFamily="34" charset="0"/>
                        </a:rPr>
                        <a:t>PREVENTION</a:t>
                      </a:r>
                      <a:r>
                        <a:rPr lang="en-US" sz="1200" b="0" i="0" dirty="0">
                          <a:solidFill>
                            <a:srgbClr val="FFFFFF"/>
                          </a:solidFill>
                          <a:effectLst/>
                          <a:latin typeface="Helvetica" panose="020B0604020202020204" pitchFamily="34" charset="0"/>
                        </a:rPr>
                        <a:t> </a:t>
                      </a:r>
                      <a:endParaRPr lang="en-US" sz="1200" b="0" i="0" dirty="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112E51"/>
                    </a:solidFill>
                  </a:tcPr>
                </a:tc>
                <a:extLst>
                  <a:ext uri="{0D108BD9-81ED-4DB2-BD59-A6C34878D82A}">
                    <a16:rowId xmlns:a16="http://schemas.microsoft.com/office/drawing/2014/main" val="3091313154"/>
                  </a:ext>
                </a:extLst>
              </a:tr>
              <a:tr h="1044306">
                <a:tc>
                  <a:txBody>
                    <a:bodyPr/>
                    <a:lstStyle/>
                    <a:p>
                      <a:pPr fontAlgn="ctr"/>
                      <a:endParaRPr lang="en-US" sz="1200">
                        <a:effectLst/>
                      </a:endParaRPr>
                    </a:p>
                    <a:p>
                      <a:pPr algn="l" rtl="0" fontAlgn="base">
                        <a:buFont typeface="+mj-lt"/>
                        <a:buAutoNum type="arabicPeriod"/>
                      </a:pPr>
                      <a:r>
                        <a:rPr lang="en-US" sz="1200" b="0" i="0">
                          <a:solidFill>
                            <a:srgbClr val="FFFFFF"/>
                          </a:solidFill>
                          <a:effectLst/>
                          <a:latin typeface="Georgia" panose="02040502050405020303" pitchFamily="18" charset="0"/>
                        </a:rPr>
                        <a:t>Collect and Share Data </a:t>
                      </a:r>
                      <a:endParaRPr lang="en-US" sz="1200" b="0" i="0">
                        <a:effectLst/>
                        <a:latin typeface="Georgia" panose="02040502050405020303" pitchFamily="18" charset="0"/>
                      </a:endParaRPr>
                    </a:p>
                    <a:p>
                      <a:pPr algn="l" rtl="0" fontAlgn="base">
                        <a:buFont typeface="+mj-lt"/>
                        <a:buAutoNum type="arabicPeriod" startAt="2"/>
                      </a:pPr>
                      <a:r>
                        <a:rPr lang="en-US" sz="1200" b="0" i="0">
                          <a:solidFill>
                            <a:srgbClr val="FFFFFF"/>
                          </a:solidFill>
                          <a:effectLst/>
                          <a:latin typeface="Georgia" panose="02040502050405020303" pitchFamily="18" charset="0"/>
                        </a:rPr>
                        <a:t>Track Shelter and Housing Availability </a:t>
                      </a:r>
                      <a:endParaRPr lang="en-US" sz="1200" b="0" i="0">
                        <a:effectLst/>
                        <a:latin typeface="Georgia" panose="02040502050405020303" pitchFamily="18" charset="0"/>
                      </a:endParaRPr>
                    </a:p>
                    <a:p>
                      <a:pPr algn="l" rtl="0" fontAlgn="base">
                        <a:buFont typeface="+mj-lt"/>
                        <a:buAutoNum type="arabicPeriod" startAt="3"/>
                      </a:pPr>
                      <a:r>
                        <a:rPr lang="en-US" sz="1200" b="0" i="0">
                          <a:solidFill>
                            <a:srgbClr val="FFFFFF"/>
                          </a:solidFill>
                          <a:effectLst/>
                          <a:latin typeface="Georgia" panose="02040502050405020303" pitchFamily="18" charset="0"/>
                        </a:rPr>
                        <a:t>Track Status of People Housed and Yet to Be Housed </a:t>
                      </a:r>
                      <a:endParaRPr lang="en-US" sz="1200" b="0" i="0">
                        <a:effectLst/>
                        <a:latin typeface="Georgia" panose="02040502050405020303" pitchFamily="18" charset="0"/>
                      </a:endParaRPr>
                    </a:p>
                    <a:p>
                      <a:pPr algn="ctr" rtl="0" fontAlgn="base"/>
                      <a:r>
                        <a:rPr lang="en-US" sz="1200" b="0" i="0">
                          <a:solidFill>
                            <a:srgbClr val="FFFFFF"/>
                          </a:solidFill>
                          <a:effectLst/>
                          <a:latin typeface="Helvetica" panose="020B0604020202020204" pitchFamily="34" charset="0"/>
                        </a:rPr>
                        <a:t> </a:t>
                      </a:r>
                      <a:endParaRPr lang="en-US" sz="1200" b="0" i="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408047"/>
                    </a:solidFill>
                  </a:tcPr>
                </a:tc>
                <a:tc>
                  <a:txBody>
                    <a:bodyPr/>
                    <a:lstStyle/>
                    <a:p>
                      <a:pPr fontAlgn="ctr"/>
                      <a:endParaRPr lang="en-US" sz="1200" dirty="0">
                        <a:effectLst/>
                      </a:endParaRPr>
                    </a:p>
                    <a:p>
                      <a:pPr algn="l" rtl="0" fontAlgn="base">
                        <a:buFont typeface="+mj-lt"/>
                        <a:buAutoNum type="arabicPeriod"/>
                      </a:pPr>
                      <a:r>
                        <a:rPr lang="en-US" sz="1200" b="0" i="0" dirty="0">
                          <a:solidFill>
                            <a:srgbClr val="FFFFFF"/>
                          </a:solidFill>
                          <a:effectLst/>
                          <a:latin typeface="Georgia" panose="02040502050405020303" pitchFamily="18" charset="0"/>
                        </a:rPr>
                        <a:t>Expand Affordable Housing and Address Other Root Causes of Unsheltered Homelessness </a:t>
                      </a:r>
                      <a:endParaRPr lang="en-US" sz="1200" b="0" i="0" dirty="0">
                        <a:effectLst/>
                        <a:latin typeface="Georgia" panose="02040502050405020303" pitchFamily="18" charset="0"/>
                      </a:endParaRPr>
                    </a:p>
                    <a:p>
                      <a:pPr algn="ctr" rtl="0" fontAlgn="base"/>
                      <a:r>
                        <a:rPr lang="en-US" sz="1200" b="0" i="0" dirty="0">
                          <a:solidFill>
                            <a:srgbClr val="FFFFFF"/>
                          </a:solidFill>
                          <a:effectLst/>
                          <a:latin typeface="Helvetica" panose="020B0604020202020204" pitchFamily="34" charset="0"/>
                        </a:rPr>
                        <a:t> </a:t>
                      </a:r>
                      <a:endParaRPr lang="en-US" sz="1200" b="0" i="0" dirty="0">
                        <a:effectLst/>
                      </a:endParaRPr>
                    </a:p>
                  </a:txBody>
                  <a:tcPr marL="51394" marR="51394" marT="25697" marB="25697" anchor="ctr">
                    <a:lnL w="4763" cap="flat" cmpd="sng" algn="ctr">
                      <a:solidFill>
                        <a:schemeClr val="bg1"/>
                      </a:solidFill>
                      <a:prstDash val="solid"/>
                      <a:round/>
                      <a:headEnd type="none" w="med" len="med"/>
                      <a:tailEnd type="none" w="med" len="med"/>
                    </a:lnL>
                    <a:lnR w="4763" cap="flat" cmpd="sng" algn="ctr">
                      <a:solidFill>
                        <a:schemeClr val="bg1"/>
                      </a:solidFill>
                      <a:prstDash val="solid"/>
                      <a:round/>
                      <a:headEnd type="none" w="med" len="med"/>
                      <a:tailEnd type="none" w="med" len="med"/>
                    </a:lnR>
                    <a:lnT w="4763" cap="flat" cmpd="sng" algn="ctr">
                      <a:solidFill>
                        <a:schemeClr val="bg1"/>
                      </a:solidFill>
                      <a:prstDash val="solid"/>
                      <a:round/>
                      <a:headEnd type="none" w="med" len="med"/>
                      <a:tailEnd type="none" w="med" len="med"/>
                    </a:lnT>
                    <a:lnB w="4763" cap="flat" cmpd="sng" algn="ctr">
                      <a:solidFill>
                        <a:schemeClr val="bg1"/>
                      </a:solidFill>
                      <a:prstDash val="solid"/>
                      <a:round/>
                      <a:headEnd type="none" w="med" len="med"/>
                      <a:tailEnd type="none" w="med" len="med"/>
                    </a:lnB>
                    <a:solidFill>
                      <a:srgbClr val="408047"/>
                    </a:solidFill>
                  </a:tcPr>
                </a:tc>
                <a:extLst>
                  <a:ext uri="{0D108BD9-81ED-4DB2-BD59-A6C34878D82A}">
                    <a16:rowId xmlns:a16="http://schemas.microsoft.com/office/drawing/2014/main" val="72713628"/>
                  </a:ext>
                </a:extLst>
              </a:tr>
            </a:tbl>
          </a:graphicData>
        </a:graphic>
      </p:graphicFrame>
    </p:spTree>
    <p:extLst>
      <p:ext uri="{BB962C8B-B14F-4D97-AF65-F5344CB8AC3E}">
        <p14:creationId xmlns:p14="http://schemas.microsoft.com/office/powerpoint/2010/main" val="234450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D073-FB04-453B-B1CF-C4B94A302A60}"/>
              </a:ext>
            </a:extLst>
          </p:cNvPr>
          <p:cNvSpPr>
            <a:spLocks noGrp="1"/>
          </p:cNvSpPr>
          <p:nvPr>
            <p:ph type="title"/>
          </p:nvPr>
        </p:nvSpPr>
        <p:spPr/>
        <p:txBody>
          <a:bodyPr>
            <a:normAutofit/>
          </a:bodyPr>
          <a:lstStyle/>
          <a:p>
            <a:pPr algn="ctr"/>
            <a:r>
              <a:rPr lang="en-US" b="1">
                <a:solidFill>
                  <a:srgbClr val="981B1E"/>
                </a:solidFill>
                <a:latin typeface="Calibri"/>
                <a:ea typeface="Cambria"/>
                <a:cs typeface="Calibri"/>
              </a:rPr>
              <a:t>How </a:t>
            </a:r>
            <a:r>
              <a:rPr lang="en-US" b="1" i="1">
                <a:solidFill>
                  <a:srgbClr val="981B1E"/>
                </a:solidFill>
                <a:latin typeface="Calibri"/>
                <a:ea typeface="Cambria"/>
                <a:cs typeface="Calibri"/>
              </a:rPr>
              <a:t>All In </a:t>
            </a:r>
            <a:r>
              <a:rPr lang="en-US" b="1">
                <a:solidFill>
                  <a:srgbClr val="981B1E"/>
                </a:solidFill>
                <a:latin typeface="Calibri"/>
                <a:ea typeface="Cambria"/>
                <a:cs typeface="Calibri"/>
              </a:rPr>
              <a:t>Can Be Used Locally</a:t>
            </a:r>
          </a:p>
        </p:txBody>
      </p:sp>
      <p:sp>
        <p:nvSpPr>
          <p:cNvPr id="3" name="Content Placeholder 2">
            <a:extLst>
              <a:ext uri="{FF2B5EF4-FFF2-40B4-BE49-F238E27FC236}">
                <a16:creationId xmlns:a16="http://schemas.microsoft.com/office/drawing/2014/main" id="{DB18C8D1-2D19-4050-9BD7-538E2B5BD24C}"/>
              </a:ext>
            </a:extLst>
          </p:cNvPr>
          <p:cNvSpPr>
            <a:spLocks noGrp="1"/>
          </p:cNvSpPr>
          <p:nvPr>
            <p:ph idx="1"/>
          </p:nvPr>
        </p:nvSpPr>
        <p:spPr>
          <a:xfrm>
            <a:off x="956178" y="2210952"/>
            <a:ext cx="11133080" cy="4647048"/>
          </a:xfrm>
        </p:spPr>
        <p:txBody>
          <a:bodyPr numCol="1">
            <a:normAutofit/>
          </a:bodyPr>
          <a:lstStyle/>
          <a:p>
            <a:pPr marL="227965" indent="-227965">
              <a:lnSpc>
                <a:spcPct val="150000"/>
              </a:lnSpc>
            </a:pPr>
            <a:r>
              <a:rPr lang="en-US" sz="2400" dirty="0">
                <a:solidFill>
                  <a:srgbClr val="323A45"/>
                </a:solidFill>
                <a:latin typeface="Cambria" panose="02040503050406030204" pitchFamily="18" charset="0"/>
                <a:ea typeface="Cambria" panose="02040503050406030204" pitchFamily="18" charset="0"/>
              </a:rPr>
              <a:t>Develop </a:t>
            </a:r>
            <a:r>
              <a:rPr lang="en-US" sz="2400" b="1" dirty="0">
                <a:solidFill>
                  <a:srgbClr val="323A45"/>
                </a:solidFill>
                <a:latin typeface="Cambria" panose="02040503050406030204" pitchFamily="18" charset="0"/>
                <a:ea typeface="Cambria" panose="02040503050406030204" pitchFamily="18" charset="0"/>
              </a:rPr>
              <a:t>local and systems-level plans</a:t>
            </a:r>
          </a:p>
          <a:p>
            <a:pPr marL="227965" indent="-227965">
              <a:lnSpc>
                <a:spcPct val="150000"/>
              </a:lnSpc>
            </a:pPr>
            <a:r>
              <a:rPr lang="en-US" sz="2400" dirty="0">
                <a:solidFill>
                  <a:srgbClr val="323A45"/>
                </a:solidFill>
                <a:latin typeface="Cambria" panose="02040503050406030204" pitchFamily="18" charset="0"/>
                <a:ea typeface="Cambria" panose="02040503050406030204" pitchFamily="18" charset="0"/>
              </a:rPr>
              <a:t>Set </a:t>
            </a:r>
            <a:r>
              <a:rPr lang="en-US" sz="2400" b="1" dirty="0">
                <a:solidFill>
                  <a:srgbClr val="323A45"/>
                </a:solidFill>
                <a:latin typeface="Cambria" panose="02040503050406030204" pitchFamily="18" charset="0"/>
                <a:ea typeface="Cambria" panose="02040503050406030204" pitchFamily="18" charset="0"/>
              </a:rPr>
              <a:t>state and local goals </a:t>
            </a:r>
            <a:r>
              <a:rPr lang="en-US" sz="2400" dirty="0">
                <a:solidFill>
                  <a:srgbClr val="323A45"/>
                </a:solidFill>
                <a:latin typeface="Cambria" panose="02040503050406030204" pitchFamily="18" charset="0"/>
                <a:ea typeface="Cambria" panose="02040503050406030204" pitchFamily="18" charset="0"/>
              </a:rPr>
              <a:t>to reduce homelessness by 2025</a:t>
            </a:r>
          </a:p>
          <a:p>
            <a:pPr marL="227965" indent="-227965">
              <a:lnSpc>
                <a:spcPct val="150000"/>
              </a:lnSpc>
            </a:pPr>
            <a:r>
              <a:rPr lang="en-US" sz="2400" b="1" dirty="0">
                <a:solidFill>
                  <a:srgbClr val="323A45"/>
                </a:solidFill>
                <a:latin typeface="Cambria" panose="02040503050406030204" pitchFamily="18" charset="0"/>
                <a:ea typeface="Cambria" panose="02040503050406030204" pitchFamily="18" charset="0"/>
              </a:rPr>
              <a:t>Educate </a:t>
            </a:r>
            <a:r>
              <a:rPr lang="en-US" sz="2400" dirty="0">
                <a:solidFill>
                  <a:srgbClr val="323A45"/>
                </a:solidFill>
                <a:latin typeface="Cambria" panose="02040503050406030204" pitchFamily="18" charset="0"/>
                <a:ea typeface="Cambria" panose="02040503050406030204" pitchFamily="18" charset="0"/>
              </a:rPr>
              <a:t>partners</a:t>
            </a:r>
            <a:r>
              <a:rPr lang="en-US" sz="2400" b="1" dirty="0">
                <a:solidFill>
                  <a:srgbClr val="323A45"/>
                </a:solidFill>
                <a:latin typeface="Cambria" panose="02040503050406030204" pitchFamily="18" charset="0"/>
                <a:ea typeface="Cambria" panose="02040503050406030204" pitchFamily="18" charset="0"/>
              </a:rPr>
              <a:t> </a:t>
            </a:r>
            <a:r>
              <a:rPr lang="en-US" sz="2400" dirty="0">
                <a:solidFill>
                  <a:srgbClr val="323A45"/>
                </a:solidFill>
                <a:latin typeface="Cambria" panose="02040503050406030204" pitchFamily="18" charset="0"/>
                <a:ea typeface="Cambria" panose="02040503050406030204" pitchFamily="18" charset="0"/>
              </a:rPr>
              <a:t>on the causes of homelessness, challenges, and opportunities </a:t>
            </a:r>
            <a:endParaRPr lang="en-US" sz="2400" dirty="0">
              <a:solidFill>
                <a:srgbClr val="323A45"/>
              </a:solidFill>
              <a:latin typeface="Cambria" panose="02040503050406030204" pitchFamily="18" charset="0"/>
              <a:ea typeface="Cambria" panose="02040503050406030204" pitchFamily="18" charset="0"/>
              <a:cs typeface="Calibri"/>
            </a:endParaRPr>
          </a:p>
          <a:p>
            <a:pPr marL="227965" indent="-227965">
              <a:lnSpc>
                <a:spcPct val="150000"/>
              </a:lnSpc>
            </a:pPr>
            <a:r>
              <a:rPr lang="en-US" sz="2400" dirty="0">
                <a:solidFill>
                  <a:srgbClr val="323A45"/>
                </a:solidFill>
                <a:latin typeface="Cambria" panose="02040503050406030204" pitchFamily="18" charset="0"/>
                <a:ea typeface="Cambria" panose="02040503050406030204" pitchFamily="18" charset="0"/>
              </a:rPr>
              <a:t>Hold the federal government </a:t>
            </a:r>
            <a:r>
              <a:rPr lang="en-US" sz="2400" b="1" dirty="0">
                <a:solidFill>
                  <a:srgbClr val="323A45"/>
                </a:solidFill>
                <a:latin typeface="Cambria" panose="02040503050406030204" pitchFamily="18" charset="0"/>
                <a:ea typeface="Cambria" panose="02040503050406030204" pitchFamily="18" charset="0"/>
              </a:rPr>
              <a:t>accountable</a:t>
            </a:r>
            <a:endParaRPr lang="en-US" sz="2400" b="1" dirty="0">
              <a:solidFill>
                <a:srgbClr val="323A45"/>
              </a:solidFill>
              <a:latin typeface="Cambria" panose="02040503050406030204" pitchFamily="18" charset="0"/>
              <a:ea typeface="Cambria" panose="02040503050406030204" pitchFamily="18" charset="0"/>
              <a:cs typeface="Calibri"/>
            </a:endParaRPr>
          </a:p>
          <a:p>
            <a:pPr marL="227965" indent="-227965">
              <a:lnSpc>
                <a:spcPct val="150000"/>
              </a:lnSpc>
            </a:pPr>
            <a:r>
              <a:rPr lang="en-US" sz="2400" b="1" dirty="0">
                <a:solidFill>
                  <a:srgbClr val="323A45"/>
                </a:solidFill>
                <a:latin typeface="Cambria" panose="02040503050406030204" pitchFamily="18" charset="0"/>
                <a:ea typeface="Cambria" panose="02040503050406030204" pitchFamily="18" charset="0"/>
              </a:rPr>
              <a:t>Learn </a:t>
            </a:r>
            <a:r>
              <a:rPr lang="en-US" sz="2400" dirty="0">
                <a:solidFill>
                  <a:srgbClr val="323A45"/>
                </a:solidFill>
                <a:latin typeface="Cambria" panose="02040503050406030204" pitchFamily="18" charset="0"/>
                <a:ea typeface="Cambria" panose="02040503050406030204" pitchFamily="18" charset="0"/>
              </a:rPr>
              <a:t>about federal programs, existing federal actions, and new federal strategies</a:t>
            </a:r>
          </a:p>
        </p:txBody>
      </p:sp>
    </p:spTree>
    <p:extLst>
      <p:ext uri="{BB962C8B-B14F-4D97-AF65-F5344CB8AC3E}">
        <p14:creationId xmlns:p14="http://schemas.microsoft.com/office/powerpoint/2010/main" val="377158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81BE-3B86-BC98-9A2F-7288ABF2AF8D}"/>
              </a:ext>
            </a:extLst>
          </p:cNvPr>
          <p:cNvSpPr>
            <a:spLocks noGrp="1"/>
          </p:cNvSpPr>
          <p:nvPr>
            <p:ph type="title"/>
          </p:nvPr>
        </p:nvSpPr>
        <p:spPr/>
        <p:txBody>
          <a:bodyPr/>
          <a:lstStyle/>
          <a:p>
            <a:r>
              <a:rPr lang="en-US" dirty="0"/>
              <a:t>     All </a:t>
            </a:r>
            <a:r>
              <a:rPr lang="en-US" dirty="0" err="1"/>
              <a:t>INside</a:t>
            </a:r>
            <a:endParaRPr lang="en-US" dirty="0"/>
          </a:p>
        </p:txBody>
      </p:sp>
      <p:sp>
        <p:nvSpPr>
          <p:cNvPr id="3" name="Content Placeholder 2">
            <a:extLst>
              <a:ext uri="{FF2B5EF4-FFF2-40B4-BE49-F238E27FC236}">
                <a16:creationId xmlns:a16="http://schemas.microsoft.com/office/drawing/2014/main" id="{FFE8AFEB-69BC-1533-678B-10862B8B8A49}"/>
              </a:ext>
            </a:extLst>
          </p:cNvPr>
          <p:cNvSpPr>
            <a:spLocks noGrp="1"/>
          </p:cNvSpPr>
          <p:nvPr>
            <p:ph idx="1"/>
          </p:nvPr>
        </p:nvSpPr>
        <p:spPr/>
        <p:txBody>
          <a:bodyPr>
            <a:normAutofit/>
          </a:bodyPr>
          <a:lstStyle/>
          <a:p>
            <a:r>
              <a:rPr lang="en-US" b="0" i="1" dirty="0">
                <a:solidFill>
                  <a:srgbClr val="333333"/>
                </a:solidFill>
                <a:effectLst/>
                <a:latin typeface="Source Sans Pro" panose="020B0503030403020204" pitchFamily="34" charset="0"/>
              </a:rPr>
              <a:t>ALL </a:t>
            </a:r>
            <a:r>
              <a:rPr lang="en-US" b="0" i="1" dirty="0" err="1">
                <a:solidFill>
                  <a:srgbClr val="333333"/>
                </a:solidFill>
                <a:effectLst/>
                <a:latin typeface="Source Sans Pro" panose="020B0503030403020204" pitchFamily="34" charset="0"/>
              </a:rPr>
              <a:t>INside</a:t>
            </a:r>
            <a:r>
              <a:rPr lang="en-US" b="0" i="0" dirty="0">
                <a:solidFill>
                  <a:srgbClr val="333333"/>
                </a:solidFill>
                <a:effectLst/>
                <a:latin typeface="Source Sans Pro" panose="020B0503030403020204" pitchFamily="34" charset="0"/>
              </a:rPr>
              <a:t> is a </a:t>
            </a:r>
            <a:r>
              <a:rPr lang="en-US" b="1" i="0" dirty="0">
                <a:solidFill>
                  <a:srgbClr val="333333"/>
                </a:solidFill>
                <a:effectLst/>
                <a:latin typeface="Source Sans Pro" panose="020B0503030403020204" pitchFamily="34" charset="0"/>
              </a:rPr>
              <a:t>first-of-its kind initiative </a:t>
            </a:r>
            <a:r>
              <a:rPr lang="en-US" b="0" i="0" dirty="0">
                <a:solidFill>
                  <a:srgbClr val="333333"/>
                </a:solidFill>
                <a:effectLst/>
                <a:latin typeface="Source Sans Pro" panose="020B0503030403020204" pitchFamily="34" charset="0"/>
              </a:rPr>
              <a:t>to address unsheltered homelessness across the country. On May 18, 2023, </a:t>
            </a:r>
            <a:r>
              <a:rPr lang="en-US" b="1" i="0" dirty="0">
                <a:solidFill>
                  <a:srgbClr val="333333"/>
                </a:solidFill>
                <a:effectLst/>
                <a:latin typeface="Source Sans Pro" panose="020B0503030403020204" pitchFamily="34" charset="0"/>
              </a:rPr>
              <a:t>federal, state, and local leaders</a:t>
            </a:r>
            <a:r>
              <a:rPr lang="en-US" b="0" i="0" dirty="0">
                <a:solidFill>
                  <a:srgbClr val="333333"/>
                </a:solidFill>
                <a:effectLst/>
                <a:latin typeface="Source Sans Pro" panose="020B0503030403020204" pitchFamily="34" charset="0"/>
              </a:rPr>
              <a:t> came together to launch </a:t>
            </a:r>
            <a:r>
              <a:rPr lang="en-US" b="0" i="1" dirty="0">
                <a:solidFill>
                  <a:srgbClr val="333333"/>
                </a:solidFill>
                <a:effectLst/>
                <a:latin typeface="Source Sans Pro" panose="020B0503030403020204" pitchFamily="34" charset="0"/>
              </a:rPr>
              <a:t>ALL </a:t>
            </a:r>
            <a:r>
              <a:rPr lang="en-US" b="0" i="1" dirty="0" err="1">
                <a:solidFill>
                  <a:srgbClr val="333333"/>
                </a:solidFill>
                <a:effectLst/>
                <a:latin typeface="Source Sans Pro" panose="020B0503030403020204" pitchFamily="34" charset="0"/>
              </a:rPr>
              <a:t>INside</a:t>
            </a:r>
            <a:r>
              <a:rPr lang="en-US" b="0" i="0" dirty="0">
                <a:solidFill>
                  <a:srgbClr val="333333"/>
                </a:solidFill>
                <a:effectLst/>
                <a:latin typeface="Source Sans Pro" panose="020B0503030403020204" pitchFamily="34" charset="0"/>
              </a:rPr>
              <a:t>. </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The White House, USICH, and the 19 federal agencies that make up </a:t>
            </a:r>
            <a:r>
              <a:rPr lang="en-US" b="1" i="0" u="sng" dirty="0">
                <a:solidFill>
                  <a:srgbClr val="112E51"/>
                </a:solidFill>
                <a:effectLst/>
                <a:latin typeface="Source Sans Pro" panose="020B0503030403020204" pitchFamily="34" charset="0"/>
                <a:hlinkClick r:id="rId3"/>
              </a:rPr>
              <a:t>our council</a:t>
            </a:r>
            <a:r>
              <a:rPr lang="en-US" b="0" i="0" dirty="0">
                <a:solidFill>
                  <a:srgbClr val="333333"/>
                </a:solidFill>
                <a:effectLst/>
                <a:latin typeface="Source Sans Pro" panose="020B0503030403020204" pitchFamily="34" charset="0"/>
              </a:rPr>
              <a:t> are partnering with select state and local governments to strengthen and accelerate local efforts to help people move off the streets and into homes where they can recover from the trauma of homelessness and rebuild their lives. </a:t>
            </a:r>
            <a:endParaRPr lang="en-US" dirty="0">
              <a:hlinkClick r:id="rId4"/>
            </a:endParaRPr>
          </a:p>
          <a:p>
            <a:endParaRPr lang="en-US" dirty="0"/>
          </a:p>
        </p:txBody>
      </p:sp>
    </p:spTree>
    <p:extLst>
      <p:ext uri="{BB962C8B-B14F-4D97-AF65-F5344CB8AC3E}">
        <p14:creationId xmlns:p14="http://schemas.microsoft.com/office/powerpoint/2010/main" val="113915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676901"/>
            <a:ext cx="9144000" cy="695101"/>
          </a:xfrm>
        </p:spPr>
        <p:txBody>
          <a:bodyPr vert="horz" lIns="91440" tIns="45720" rIns="91440" bIns="45720" rtlCol="0" anchor="t">
            <a:noAutofit/>
          </a:bodyPr>
          <a:lstStyle/>
          <a:p>
            <a:pPr>
              <a:lnSpc>
                <a:spcPct val="100000"/>
              </a:lnSpc>
            </a:pPr>
            <a:r>
              <a:rPr lang="en-US" sz="4400" b="1" dirty="0">
                <a:solidFill>
                  <a:srgbClr val="981B1E"/>
                </a:solidFill>
                <a:latin typeface="Cambria"/>
                <a:ea typeface="Cambria"/>
              </a:rPr>
              <a:t>Visit usich.gov/all-in</a:t>
            </a:r>
            <a:endParaRPr lang="en-US" sz="4400" b="1" dirty="0">
              <a:solidFill>
                <a:srgbClr val="981B1E"/>
              </a:solidFill>
              <a:latin typeface="Cambria"/>
              <a:ea typeface="Cambria"/>
              <a:cs typeface="Calibri"/>
            </a:endParaRPr>
          </a:p>
        </p:txBody>
      </p:sp>
    </p:spTree>
    <p:extLst>
      <p:ext uri="{BB962C8B-B14F-4D97-AF65-F5344CB8AC3E}">
        <p14:creationId xmlns:p14="http://schemas.microsoft.com/office/powerpoint/2010/main" val="3637282571"/>
      </p:ext>
    </p:extLst>
  </p:cSld>
  <p:clrMapOvr>
    <a:masterClrMapping/>
  </p:clrMapOvr>
</p:sld>
</file>

<file path=ppt/theme/theme1.xml><?xml version="1.0" encoding="utf-8"?>
<a:theme xmlns:a="http://schemas.openxmlformats.org/drawingml/2006/main" name="Office Theme">
  <a:themeElements>
    <a:clrScheme name="USICH MAIN">
      <a:dk1>
        <a:srgbClr val="112E51"/>
      </a:dk1>
      <a:lt1>
        <a:sysClr val="window" lastClr="FFFFFF"/>
      </a:lt1>
      <a:dk2>
        <a:srgbClr val="323A45"/>
      </a:dk2>
      <a:lt2>
        <a:srgbClr val="F1F1F1"/>
      </a:lt2>
      <a:accent1>
        <a:srgbClr val="981B1E"/>
      </a:accent1>
      <a:accent2>
        <a:srgbClr val="046B99"/>
      </a:accent2>
      <a:accent3>
        <a:srgbClr val="494440"/>
      </a:accent3>
      <a:accent4>
        <a:srgbClr val="FDB81E"/>
      </a:accent4>
      <a:accent5>
        <a:srgbClr val="4472C4"/>
      </a:accent5>
      <a:accent6>
        <a:srgbClr val="2E8540"/>
      </a:accent6>
      <a:hlink>
        <a:srgbClr val="3E94CF"/>
      </a:hlink>
      <a:folHlink>
        <a:srgbClr val="3E94C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T_Council_Slides.potx" id="{5D0F83B9-22BA-48B2-BE2E-06B54323D340}" vid="{4979396F-2014-45A6-A1E8-8C85C4892543}"/>
    </a:ext>
  </a:extLst>
</a:theme>
</file>

<file path=ppt/theme/theme2.xml><?xml version="1.0" encoding="utf-8"?>
<a:theme xmlns:a="http://schemas.openxmlformats.org/drawingml/2006/main" name="VIOP PowerPoint Template">
  <a:themeElements>
    <a:clrScheme name="AIMS">
      <a:dk1>
        <a:srgbClr val="000000"/>
      </a:dk1>
      <a:lt1>
        <a:srgbClr val="FFFFFF"/>
      </a:lt1>
      <a:dk2>
        <a:srgbClr val="53585F"/>
      </a:dk2>
      <a:lt2>
        <a:srgbClr val="DCDEE0"/>
      </a:lt2>
      <a:accent1>
        <a:srgbClr val="1A74BB"/>
      </a:accent1>
      <a:accent2>
        <a:srgbClr val="33ADE2"/>
      </a:accent2>
      <a:accent3>
        <a:srgbClr val="FF6600"/>
      </a:accent3>
      <a:accent4>
        <a:srgbClr val="000000"/>
      </a:accent4>
      <a:accent5>
        <a:srgbClr val="91C238"/>
      </a:accent5>
      <a:accent6>
        <a:srgbClr val="FFCC00"/>
      </a:accent6>
      <a:hlink>
        <a:srgbClr val="1A74BB"/>
      </a:hlink>
      <a:folHlink>
        <a:srgbClr val="1A74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7" id="{E8F08E6E-FB64-42B0-85AE-7E4A50621CEF}" vid="{2F88AC15-9D0B-48FB-AA0A-1F13BB41F7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7878a7-011a-4fb9-afc4-b8cda8746c96" xsi:nil="true"/>
    <USICH_x0020_Type xmlns="df7878a7-011a-4fb9-afc4-b8cda8746c96">Presentation</USICH_x0020_Type>
    <TaxKeywordTaxHTField xmlns="df7878a7-011a-4fb9-afc4-b8cda8746c96">
      <Terms xmlns="http://schemas.microsoft.com/office/infopath/2007/PartnerControls"/>
    </TaxKeywordTaxHTField>
    <SharedWithUsers xmlns="df7878a7-011a-4fb9-afc4-b8cda8746c96">
      <UserInfo>
        <DisplayName>Lindsay Knotts</DisplayName>
        <AccountId>28</AccountId>
        <AccountType/>
      </UserInfo>
      <UserInfo>
        <DisplayName>Mary Owens</DisplayName>
        <AccountId>29</AccountId>
        <AccountType/>
      </UserInfo>
      <UserInfo>
        <DisplayName>Jasmine Hayes</DisplayName>
        <AccountId>17</AccountId>
        <AccountType/>
      </UserInfo>
      <UserInfo>
        <DisplayName>Brittani Manzo</DisplayName>
        <AccountId>47</AccountId>
        <AccountType/>
      </UserInfo>
      <UserInfo>
        <DisplayName>Elizabeth Osborn</DisplayName>
        <AccountId>31</AccountId>
        <AccountType/>
      </UserInfo>
      <UserInfo>
        <DisplayName>Jennifer Klein</DisplayName>
        <AccountId>24</AccountId>
        <AccountType/>
      </UserInfo>
      <UserInfo>
        <DisplayName>Katie Jennings</DisplayName>
        <AccountId>30</AccountId>
        <AccountType/>
      </UserInfo>
      <UserInfo>
        <DisplayName>Jennifer Rich</DisplayName>
        <AccountId>32</AccountId>
        <AccountType/>
      </UserInfo>
      <UserInfo>
        <DisplayName>Saralyn Adish</DisplayName>
        <AccountId>22</AccountId>
        <AccountType/>
      </UserInfo>
      <UserInfo>
        <DisplayName>Matthew Doherty</DisplayName>
        <AccountId>34</AccountId>
        <AccountType/>
      </UserInfo>
      <UserInfo>
        <DisplayName>Tanya Mathis</DisplayName>
        <AccountId>1550</AccountId>
        <AccountType/>
      </UserInfo>
      <UserInfo>
        <DisplayName>Anthony Love</DisplayName>
        <AccountId>7127</AccountId>
        <AccountType/>
      </UserInfo>
    </SharedWithUsers>
    <lcf76f155ced4ddcb4097134ff3c332f xmlns="d9eb38a1-1f46-4e3f-9d55-1050fa6d6d4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654BC8CDEA242A8A5CCAB677E1E6B" ma:contentTypeVersion="21" ma:contentTypeDescription="Create a new document." ma:contentTypeScope="" ma:versionID="fade9685835646b0e6f0922c97ab4178">
  <xsd:schema xmlns:xsd="http://www.w3.org/2001/XMLSchema" xmlns:xs="http://www.w3.org/2001/XMLSchema" xmlns:p="http://schemas.microsoft.com/office/2006/metadata/properties" xmlns:ns2="df7878a7-011a-4fb9-afc4-b8cda8746c96" xmlns:ns3="03af80ea-a599-4fb4-8de2-314da5a87102" xmlns:ns4="d9eb38a1-1f46-4e3f-9d55-1050fa6d6d40" targetNamespace="http://schemas.microsoft.com/office/2006/metadata/properties" ma:root="true" ma:fieldsID="a2615236fc18a2f16a37fc94b42f28e7" ns2:_="" ns3:_="" ns4:_="">
    <xsd:import namespace="df7878a7-011a-4fb9-afc4-b8cda8746c96"/>
    <xsd:import namespace="03af80ea-a599-4fb4-8de2-314da5a87102"/>
    <xsd:import namespace="d9eb38a1-1f46-4e3f-9d55-1050fa6d6d40"/>
    <xsd:element name="properties">
      <xsd:complexType>
        <xsd:sequence>
          <xsd:element name="documentManagement">
            <xsd:complexType>
              <xsd:all>
                <xsd:element ref="ns2:USICH_x0020_Type" minOccurs="0"/>
                <xsd:element ref="ns2:SharedWithUsers" minOccurs="0"/>
                <xsd:element ref="ns2:SharedWithDetails" minOccurs="0"/>
                <xsd:element ref="ns2:TaxKeywordTaxHTField" minOccurs="0"/>
                <xsd:element ref="ns2:TaxCatchAll"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878a7-011a-4fb9-afc4-b8cda8746c96" elementFormDefault="qualified">
    <xsd:import namespace="http://schemas.microsoft.com/office/2006/documentManagement/types"/>
    <xsd:import namespace="http://schemas.microsoft.com/office/infopath/2007/PartnerControls"/>
    <xsd:element name="USICH_x0020_Type" ma:index="2" nillable="true" ma:displayName="USICH Type" ma:description="Agenda |&#10;Blog |&#10;Budget |&#10;Finance |&#10;Fact Sheet |&#10;Human Resources |&#10;Letter |&#10;List |&#10;Memo |&#10;Memorandum of Understanding |&#10;Notes |&#10;Plan |&#10;Presentation |&#10;Procedure |&#10;Report |&#10;Schedule |&#10;Speech &amp; Remarks |&#10;Summary |&#10;Talking Points |" ma:internalName="USICH_x0020_Type">
      <xsd:simpleType>
        <xsd:restriction base="dms:Text">
          <xsd:maxLength value="255"/>
        </xsd:restriction>
      </xsd:simpleType>
    </xsd:element>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TaxKeywordTaxHTField" ma:index="8" nillable="true" ma:taxonomy="true" ma:internalName="TaxKeywordTaxHTField" ma:taxonomyFieldName="TaxKeyword" ma:displayName="Keywords" ma:fieldId="{23f27201-bee3-471e-b2e7-b64fd8b7ca38}" ma:taxonomyMulti="true" ma:sspId="9c3f2d32-6985-4acf-b4e7-30e6812432b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59add232-e0a6-4615-b2c0-ed48f93c2413}" ma:internalName="TaxCatchAll" ma:showField="CatchAllData" ma:web="df7878a7-011a-4fb9-afc4-b8cda8746c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af80ea-a599-4fb4-8de2-314da5a87102" elementFormDefault="qualified">
    <xsd:import namespace="http://schemas.microsoft.com/office/2006/documentManagement/types"/>
    <xsd:import namespace="http://schemas.microsoft.com/office/infopath/2007/PartnerControls"/>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9eb38a1-1f46-4e3f-9d55-1050fa6d6d4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description="" ma:internalName="MediaServiceAutoTags" ma:readOnly="true">
      <xsd:simpleType>
        <xsd:restriction base="dms:Text"/>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c3f2d32-6985-4acf-b4e7-30e6812432b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DB59F-C019-4504-91F4-9CC8511D4844}">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03af80ea-a599-4fb4-8de2-314da5a87102"/>
    <ds:schemaRef ds:uri="http://schemas.openxmlformats.org/package/2006/metadata/core-properties"/>
    <ds:schemaRef ds:uri="d9eb38a1-1f46-4e3f-9d55-1050fa6d6d40"/>
    <ds:schemaRef ds:uri="df7878a7-011a-4fb9-afc4-b8cda8746c9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CCD0C14-91DA-4CA2-AA0E-AD0D8169A6FB}">
  <ds:schemaRefs>
    <ds:schemaRef ds:uri="http://schemas.microsoft.com/sharepoint/v3/contenttype/forms"/>
  </ds:schemaRefs>
</ds:datastoreItem>
</file>

<file path=customXml/itemProps3.xml><?xml version="1.0" encoding="utf-8"?>
<ds:datastoreItem xmlns:ds="http://schemas.openxmlformats.org/officeDocument/2006/customXml" ds:itemID="{B1D6FC65-13AF-4821-8BDC-7908EA4DC2B5}">
  <ds:schemaRefs>
    <ds:schemaRef ds:uri="03af80ea-a599-4fb4-8de2-314da5a87102"/>
    <ds:schemaRef ds:uri="d9eb38a1-1f46-4e3f-9d55-1050fa6d6d40"/>
    <ds:schemaRef ds:uri="df7878a7-011a-4fb9-afc4-b8cda8746c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9908</TotalTime>
  <Words>628</Words>
  <Application>Microsoft Office PowerPoint</Application>
  <PresentationFormat>Widescreen</PresentationFormat>
  <Paragraphs>95</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Cambria</vt:lpstr>
      <vt:lpstr>Georgia</vt:lpstr>
      <vt:lpstr>Helvetica</vt:lpstr>
      <vt:lpstr>Poppins</vt:lpstr>
      <vt:lpstr>Source Sans Pro</vt:lpstr>
      <vt:lpstr>Office Theme</vt:lpstr>
      <vt:lpstr>VIOP PowerPoint Template</vt:lpstr>
      <vt:lpstr>U.S. Interagency  Council on Homelessness</vt:lpstr>
      <vt:lpstr>About USICH</vt:lpstr>
      <vt:lpstr>USICH Council </vt:lpstr>
      <vt:lpstr>PowerPoint Presentation</vt:lpstr>
      <vt:lpstr>PowerPoint Presentation</vt:lpstr>
      <vt:lpstr>Using the framework of the All In plan, the table below provides a roadmap for communities to develop and implement a humane and effective response to encampments. Each strategy is described in greater detail in the sections that follow.  </vt:lpstr>
      <vt:lpstr>How All In Can Be Used Locally</vt:lpstr>
      <vt:lpstr>     All INside</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Rich</dc:creator>
  <cp:keywords/>
  <cp:lastModifiedBy>Katy Miller</cp:lastModifiedBy>
  <cp:revision>10</cp:revision>
  <cp:lastPrinted>2022-12-14T17:22:35Z</cp:lastPrinted>
  <dcterms:created xsi:type="dcterms:W3CDTF">2015-12-14T15:00:29Z</dcterms:created>
  <dcterms:modified xsi:type="dcterms:W3CDTF">2024-03-20T16:24:25Z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0x010100B90654BC8CDEA242A8A5CCAB677E1E6B</vt:lpwstr>
  </property>
  <property fmtid="{D5CDD505-2E9C-101B-9397-08002B2CF9AE}" pid="3" name="TaxKeyword">
    <vt:lpwstr/>
  </property>
  <property fmtid="{D5CDD505-2E9C-101B-9397-08002B2CF9AE}" pid="4" name="AuthorIds_UIVersion_6">
    <vt:lpwstr>3329</vt:lpwstr>
  </property>
  <property fmtid="{D5CDD505-2E9C-101B-9397-08002B2CF9AE}" pid="5" name="MediaServiceImageTags">
    <vt:lpwstr/>
  </property>
</Properties>
</file>