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omments/modernComment_104_97B3308B.xml" ContentType="application/vnd.ms-powerpoint.comment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omments/modernComment_10B_B616C272.xml" ContentType="application/vnd.ms-powerpoint.comments+xml"/>
  <Override PartName="/ppt/comments/modernComment_106_A51AE1C7.xml" ContentType="application/vnd.ms-powerpoint.comments+xml"/>
  <Override PartName="/ppt/comments/modernComment_110_D03A187C.xml" ContentType="application/vnd.ms-powerpoint.comments+xml"/>
  <Override PartName="/ppt/comments/modernComment_10C_E70D0D05.xml" ContentType="application/vnd.ms-powerpoint.comments+xml"/>
  <Override PartName="/ppt/comments/modernComment_108_D9B605C1.xml" ContentType="application/vnd.ms-powerpoint.comments+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4"/>
  </p:sldMasterIdLst>
  <p:notesMasterIdLst>
    <p:notesMasterId r:id="rId17"/>
  </p:notesMasterIdLst>
  <p:sldIdLst>
    <p:sldId id="259" r:id="rId5"/>
    <p:sldId id="271" r:id="rId6"/>
    <p:sldId id="269" r:id="rId7"/>
    <p:sldId id="261" r:id="rId8"/>
    <p:sldId id="260" r:id="rId9"/>
    <p:sldId id="273" r:id="rId10"/>
    <p:sldId id="267" r:id="rId11"/>
    <p:sldId id="262" r:id="rId12"/>
    <p:sldId id="272" r:id="rId13"/>
    <p:sldId id="268" r:id="rId14"/>
    <p:sldId id="264" r:id="rId15"/>
    <p:sldId id="25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77BAC55-54CD-D810-E0BA-6003ED710E76}" name="Kelsey Beckmeyer" initials="" userId="S::kelsey.beckmeyer@kcrha.org::cbf483d1-f5cc-426c-8c51-c23ae8d3b11b" providerId="AD"/>
  <p188:author id="{8BA1B55F-0610-A8D3-F8AF-B1F6199761F6}" name="Ruby Romero" initials="" userId="S::ac-rromero@kcrha.org::dce73733-4eb5-4bd5-bf30-ba3bf4aee214" providerId="AD"/>
  <p188:author id="{4C8034A1-0A63-08E1-A1C6-9911F399D2D7}" name="Dorsol Plants" initials="DP" userId="S::ac-dplants@kcrha.org::c9cdd6c5-80c5-49a5-a6c4-13cf4a44baf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06EFDE-1967-75DF-0097-A4D2C2BC264D}" v="2" dt="2025-06-04T16:21:56.999"/>
    <p1510:client id="{66B9A2BC-371A-47A7-AF41-E09D07F54BBF}" v="150" dt="2025-06-04T00:42:14.60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&#65279;<?xml version="1.0" encoding="utf-8"?><Relationships xmlns="http://schemas.openxmlformats.org/package/2006/relationships"><Relationship Type="http://schemas.openxmlformats.org/officeDocument/2006/relationships/slide" Target="slides/slide4.xml" Id="rId8" /><Relationship Type="http://schemas.openxmlformats.org/officeDocument/2006/relationships/slide" Target="slides/slide9.xml" Id="rId13" /><Relationship Type="http://schemas.openxmlformats.org/officeDocument/2006/relationships/presProps" Target="presProps.xml" Id="rId18" /><Relationship Type="http://schemas.openxmlformats.org/officeDocument/2006/relationships/customXml" Target="../customXml/item3.xml" Id="rId3" /><Relationship Type="http://schemas.openxmlformats.org/officeDocument/2006/relationships/tableStyles" Target="tableStyles.xml" Id="rId21" /><Relationship Type="http://schemas.openxmlformats.org/officeDocument/2006/relationships/slide" Target="slides/slide3.xml" Id="rId7" /><Relationship Type="http://schemas.openxmlformats.org/officeDocument/2006/relationships/slide" Target="slides/slide8.xml" Id="rId12" /><Relationship Type="http://schemas.openxmlformats.org/officeDocument/2006/relationships/notesMaster" Target="notesMasters/notesMaster1.xml" Id="rId17" /><Relationship Type="http://schemas.openxmlformats.org/officeDocument/2006/relationships/customXml" Target="../customXml/item2.xml" Id="rId2" /><Relationship Type="http://schemas.openxmlformats.org/officeDocument/2006/relationships/slide" Target="slides/slide12.xml" Id="rId16" /><Relationship Type="http://schemas.openxmlformats.org/officeDocument/2006/relationships/theme" Target="theme/theme1.xml" Id="rId20" /><Relationship Type="http://schemas.openxmlformats.org/officeDocument/2006/relationships/customXml" Target="../customXml/item1.xml" Id="rId1" /><Relationship Type="http://schemas.openxmlformats.org/officeDocument/2006/relationships/slide" Target="slides/slide2.xml" Id="rId6" /><Relationship Type="http://schemas.openxmlformats.org/officeDocument/2006/relationships/slide" Target="slides/slide7.xml" Id="rId11" /><Relationship Type="http://schemas.microsoft.com/office/2018/10/relationships/authors" Target="authors.xml" Id="rId24" /><Relationship Type="http://schemas.openxmlformats.org/officeDocument/2006/relationships/slide" Target="slides/slide1.xml" Id="rId5" /><Relationship Type="http://schemas.openxmlformats.org/officeDocument/2006/relationships/slide" Target="slides/slide11.xml" Id="rId15" /><Relationship Type="http://schemas.microsoft.com/office/2015/10/relationships/revisionInfo" Target="revisionInfo.xml" Id="rId23" /><Relationship Type="http://schemas.openxmlformats.org/officeDocument/2006/relationships/slide" Target="slides/slide6.xml" Id="rId10" /><Relationship Type="http://schemas.openxmlformats.org/officeDocument/2006/relationships/viewProps" Target="viewProps.xml" Id="rId19" /><Relationship Type="http://schemas.openxmlformats.org/officeDocument/2006/relationships/slideMaster" Target="slideMasters/slideMaster1.xml" Id="rId4" /><Relationship Type="http://schemas.openxmlformats.org/officeDocument/2006/relationships/slide" Target="slides/slide5.xml" Id="rId9" /><Relationship Type="http://schemas.openxmlformats.org/officeDocument/2006/relationships/slide" Target="slides/slide10.xml" Id="rId14" /></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_104_97B3308B.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_111_3246961A.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KCRHA Stipend Budget</c:v>
                </c:pt>
              </c:strCache>
            </c:strRef>
          </c:tx>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C91C-4835-B8EC-F6E15737680B}"/>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C91C-4835-B8EC-F6E15737680B}"/>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CoC Planning Grant</c:v>
                </c:pt>
                <c:pt idx="1">
                  <c:v>KCRHA Admin</c:v>
                </c:pt>
              </c:strCache>
            </c:strRef>
          </c:cat>
          <c:val>
            <c:numRef>
              <c:f>Sheet1!$B$2:$B$3</c:f>
              <c:numCache>
                <c:formatCode>"$"#,##0_);[Red]\("$"#,##0\)</c:formatCode>
                <c:ptCount val="2"/>
                <c:pt idx="0" formatCode="&quot;$&quot;#,##0.00_);[Red]\(&quot;$&quot;#,##0.00\)">
                  <c:v>182160</c:v>
                </c:pt>
                <c:pt idx="1">
                  <c:v>20000</c:v>
                </c:pt>
              </c:numCache>
            </c:numRef>
          </c:val>
          <c:extLst>
            <c:ext xmlns:c16="http://schemas.microsoft.com/office/drawing/2014/chart" uri="{C3380CC4-5D6E-409C-BE32-E72D297353CC}">
              <c16:uniqueId val="{00000000-E89C-4E5D-AA74-204FE47B1B51}"/>
            </c:ext>
          </c:extLst>
        </c:ser>
        <c:dLbls>
          <c:dLblPos val="inEnd"/>
          <c:showLegendKey val="0"/>
          <c:showVal val="0"/>
          <c:showCatName val="0"/>
          <c:showSerName val="0"/>
          <c:showPercent val="1"/>
          <c:showBubbleSize val="0"/>
          <c:showLeaderLines val="1"/>
        </c:dLbls>
        <c:firstSliceAng val="0"/>
      </c:pieChart>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2025 Approved Stipended Programs/Projects</c:v>
                </c:pt>
              </c:strCache>
            </c:strRef>
          </c:tx>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E254-428B-A5E5-37959620F883}"/>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E254-428B-A5E5-37959620F883}"/>
              </c:ext>
            </c:extLst>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E254-428B-A5E5-37959620F883}"/>
              </c:ext>
            </c:extLst>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E254-428B-A5E5-37959620F883}"/>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CoC Board</c:v>
                </c:pt>
                <c:pt idx="1">
                  <c:v>YAB</c:v>
                </c:pt>
                <c:pt idx="2">
                  <c:v>Committee/Workgroup Non-Board Members</c:v>
                </c:pt>
                <c:pt idx="3">
                  <c:v>Raters for RFP</c:v>
                </c:pt>
              </c:strCache>
            </c:strRef>
          </c:cat>
          <c:val>
            <c:numRef>
              <c:f>Sheet1!$B$2:$B$5</c:f>
              <c:numCache>
                <c:formatCode>"$"#,##0.00_);[Red]\("$"#,##0.00\)</c:formatCode>
                <c:ptCount val="4"/>
                <c:pt idx="0">
                  <c:v>71280</c:v>
                </c:pt>
                <c:pt idx="1">
                  <c:v>71280</c:v>
                </c:pt>
                <c:pt idx="2">
                  <c:v>39600</c:v>
                </c:pt>
                <c:pt idx="3" formatCode="General">
                  <c:v>20000</c:v>
                </c:pt>
              </c:numCache>
            </c:numRef>
          </c:val>
          <c:extLst>
            <c:ext xmlns:c16="http://schemas.microsoft.com/office/drawing/2014/chart" uri="{C3380CC4-5D6E-409C-BE32-E72D297353CC}">
              <c16:uniqueId val="{00000000-038E-482A-8320-9F4DED15961A}"/>
            </c:ext>
          </c:extLst>
        </c:ser>
        <c:dLbls>
          <c:dLblPos val="inEnd"/>
          <c:showLegendKey val="0"/>
          <c:showVal val="0"/>
          <c:showCatName val="0"/>
          <c:showSerName val="0"/>
          <c:showPercent val="1"/>
          <c:showBubbleSize val="0"/>
          <c:showLeaderLines val="1"/>
        </c:dLbls>
        <c:firstSliceAng val="0"/>
      </c:pieChart>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omments/modernComment_104_97B3308B.xml><?xml version="1.0" encoding="utf-8"?>
<p188:cmLst xmlns:a="http://schemas.openxmlformats.org/drawingml/2006/main" xmlns:r="http://schemas.openxmlformats.org/officeDocument/2006/relationships" xmlns:p188="http://schemas.microsoft.com/office/powerpoint/2018/8/main">
  <p188:cm id="{0E498654-A1BD-4C7A-9226-F532E2639752}" authorId="{4C8034A1-0A63-08E1-A1C6-9911F399D2D7}" created="2025-05-28T03:30:50.177" startDate="2025-05-28T03:30:50.177" dueDate="2025-05-28T03:30:50.177" assignedTo="{E77BAC55-54CD-D810-E0BA-6003ED710E76}" title="@Kelsey Beckmeyer I don't know if assigning things is office culture rude, but would it be possible to know the full stipend line item....I'd like to make a pie chart showing how much of the stipend is planning dollars and how much is general funds. …">
    <ac:txMkLst xmlns:ac="http://schemas.microsoft.com/office/drawing/2013/main/command">
      <pc:docMk xmlns:pc="http://schemas.microsoft.com/office/powerpoint/2013/main/command"/>
      <pc:sldMk xmlns:pc="http://schemas.microsoft.com/office/powerpoint/2013/main/command" cId="2545102987" sldId="260"/>
      <ac:spMk id="2" creationId="{654C899E-92AD-A0DC-49DB-D5F53EABADD5}"/>
      <ac:txMk cp="11" len="14">
        <ac:context len="26" hash="1512902129"/>
      </ac:txMk>
    </ac:txMkLst>
    <p188:pos x="4391186" y="348711"/>
    <p188:replyLst>
      <p188:reply id="{64F1AD89-99C8-4705-BF0F-3C8C1680E781}" authorId="{E77BAC55-54CD-D810-E0BA-6003ED710E76}" created="2025-05-30T18:55:40.781">
        <p188:txBody>
          <a:bodyPr/>
          <a:lstStyle/>
          <a:p>
            <a:r>
              <a:rPr lang="en-US"/>
              <a:t>I’ve asked for more details that I don’t hold. </a:t>
            </a:r>
          </a:p>
        </p188:txBody>
      </p188:reply>
      <p188:reply id="{E6C7C0A2-7F86-4940-9264-E1C0C4C6DE68}" authorId="{E77BAC55-54CD-D810-E0BA-6003ED710E76}" created="2025-05-30T19:17:07.740">
        <p188:txBody>
          <a:bodyPr/>
          <a:lstStyle/>
          <a:p>
            <a:r>
              <a:rPr lang="en-US"/>
              <a:t>[@Dorsol Plants] moving further down - my thinking to talk about what are stipends, the KCRHA policy, then look at the budget to then move to discussion on stipend eligible activities.</a:t>
            </a:r>
          </a:p>
        </p188:txBody>
        <p188:extLst>
          <p:ext xmlns:p="http://schemas.openxmlformats.org/presentationml/2006/main" uri="{57CB4572-C831-44C2-8A1C-0ADB6CCDFE69}">
            <p223:reactions xmlns:p223="http://schemas.microsoft.com/office/powerpoint/2022/03/main">
              <p223:rxn type="👍">
                <p223:instance time="2025-05-31T01:32:23.409" authorId="{4C8034A1-0A63-08E1-A1C6-9911F399D2D7}"/>
              </p223:rxn>
            </p223:reactions>
          </p:ext>
        </p188:extLst>
      </p188:reply>
      <p188:reply id="{80C09604-7714-489D-9A9E-7EA47358CE61}" authorId="{4C8034A1-0A63-08E1-A1C6-9911F399D2D7}" created="2025-05-31T01:32:41.722">
        <p188:txBody>
          <a:bodyPr/>
          <a:lstStyle/>
          <a:p>
            <a:r>
              <a:rPr lang="en-US"/>
              <a:t>That's a great plan, thank you!</a:t>
            </a:r>
          </a:p>
        </p188:txBody>
      </p188:reply>
    </p188:replyLst>
    <p188:txBody>
      <a:bodyPr/>
      <a:lstStyle/>
      <a:p>
        <a:r>
          <a:rPr lang="en-US"/>
          <a:t>[@Kelsey Beckmeyer] I don't know if assigning things is office culture rude, but would it be possible to know the full stipend line item....I'd like to make a pie chart showing how much of the stipend is planning dollars and how much is general funds. I'm going to use that to establish why the fiscal agent handles the money</a:t>
        </a:r>
      </a:p>
    </p188:txBody>
    <p188:extLst>
      <p:ext xmlns:p="http://schemas.openxmlformats.org/presentationml/2006/main" uri="{5BB2D875-25FF-4072-B9AC-8F64D62656EB}">
        <p228:taskDetails xmlns:p228="http://schemas.microsoft.com/office/powerpoint/2022/08/main">
          <p228:history>
            <p228:event time="2025-05-28T03:30:50.177" id="{E6F321B7-B9A4-46AE-81C7-75CAEBC7CF05}">
              <p228:atrbtn authorId="{4C8034A1-0A63-08E1-A1C6-9911F399D2D7}"/>
              <p228:anchr>
                <p228:comment id="{0E498654-A1BD-4C7A-9226-F532E2639752}"/>
              </p228:anchr>
              <p228:add/>
            </p228:event>
            <p228:event time="2025-05-28T03:30:50.177" id="{02B77697-C762-4688-8D8E-58394D05F8CA}">
              <p228:atrbtn authorId="{4C8034A1-0A63-08E1-A1C6-9911F399D2D7}"/>
              <p228:anchr>
                <p228:comment id="{0E498654-A1BD-4C7A-9226-F532E2639752}"/>
              </p228:anchr>
              <p228:asgn authorId="{E77BAC55-54CD-D810-E0BA-6003ED710E76}"/>
            </p228:event>
            <p228:event time="2025-05-28T03:30:50.177" id="{15F9BE4F-7C91-4AA5-BE30-795280228F0B}">
              <p228:atrbtn authorId="{4C8034A1-0A63-08E1-A1C6-9911F399D2D7}"/>
              <p228:anchr>
                <p228:comment id="{0E498654-A1BD-4C7A-9226-F532E2639752}"/>
              </p228:anchr>
              <p228:title val="@Kelsey Beckmeyer I don't know if assigning things is office culture rude, but would it be possible to know the full stipend line item....I'd like to make a pie chart showing how much of the stipend is planning dollars and how much is general funds. …"/>
            </p228:event>
            <p228:event time="2025-05-28T03:30:50.177" id="{A563A36F-E076-4CCF-8C7A-8AFECE3D2046}">
              <p228:atrbtn authorId="{4C8034A1-0A63-08E1-A1C6-9911F399D2D7}"/>
              <p228:anchr>
                <p228:comment id="{0E498654-A1BD-4C7A-9226-F532E2639752}"/>
              </p228:anchr>
              <p228:date stDt="2025-05-28T03:30:50.177" endDt="2025-05-28T03:30:50.177"/>
            </p228:event>
          </p228:history>
        </p228:taskDetails>
      </p:ext>
    </p188:extLst>
  </p188:cm>
</p188:cmLst>
</file>

<file path=ppt/comments/modernComment_106_A51AE1C7.xml><?xml version="1.0" encoding="utf-8"?>
<p188:cmLst xmlns:a="http://schemas.openxmlformats.org/drawingml/2006/main" xmlns:r="http://schemas.openxmlformats.org/officeDocument/2006/relationships" xmlns:p188="http://schemas.microsoft.com/office/powerpoint/2018/8/main">
  <p188:cm id="{4A0FE5B8-59C3-4026-8A51-0569322DC7EC}" authorId="{4C8034A1-0A63-08E1-A1C6-9911F399D2D7}" created="2025-05-28T03:31:49.600">
    <pc:sldMkLst xmlns:pc="http://schemas.microsoft.com/office/powerpoint/2013/main/command">
      <pc:docMk/>
      <pc:sldMk cId="2770002375" sldId="262"/>
    </pc:sldMkLst>
    <p188:replyLst>
      <p188:reply id="{5AEE4E3F-B75B-44FD-BCBE-E79F0D1608B6}" authorId="{4C8034A1-0A63-08E1-A1C6-9911F399D2D7}" created="2025-05-31T01:35:58.745">
        <p188:txBody>
          <a:bodyPr/>
          <a:lstStyle/>
          <a:p>
            <a:r>
              <a:rPr lang="en-US"/>
              <a:t>[@Kelsey Beckmeyer] thank you!</a:t>
            </a:r>
          </a:p>
        </p188:txBody>
      </p188:reply>
    </p188:replyLst>
    <p188:txBody>
      <a:bodyPr/>
      <a:lstStyle/>
      <a:p>
        <a:r>
          <a:rPr lang="en-US"/>
          <a:t>[@Ruby Romero] [@Kelsey Beckmeyer] I looked through the stipend policy alex gave me and I got the eligible activities on slide 5 and 6...I didn't see any activities that were ineligible but I imagine there is some such as certain types of advocacy</a:t>
        </a:r>
      </a:p>
    </p188:txBody>
  </p188:cm>
</p188:cmLst>
</file>

<file path=ppt/comments/modernComment_108_D9B605C1.xml><?xml version="1.0" encoding="utf-8"?>
<p188:cmLst xmlns:a="http://schemas.openxmlformats.org/drawingml/2006/main" xmlns:r="http://schemas.openxmlformats.org/officeDocument/2006/relationships" xmlns:p188="http://schemas.microsoft.com/office/powerpoint/2018/8/main">
  <p188:cm id="{170CFC36-FE50-43D5-BB9A-FB3275F69E88}" authorId="{4C8034A1-0A63-08E1-A1C6-9911F399D2D7}" created="2025-05-28T03:33:19.241" startDate="2025-06-04T16:21:06.998" dueDate="2025-06-04T16:21:06.998" assignedTo="{4C8034A1-0A63-08E1-A1C6-9911F399D2D7}" title="@Dorsol Plants would you update this for clear areas of feeback: Feedback on activities that are eligible for stipend Balance of documentation against what is reasonable to provide">
    <pc:sldMkLst xmlns:pc="http://schemas.microsoft.com/office/powerpoint/2013/main/command">
      <pc:docMk/>
      <pc:sldMk cId="3652584897" sldId="264"/>
    </pc:sldMkLst>
    <p188:replyLst>
      <p188:reply id="{CCE46617-2C1A-46F5-A697-4CAF6EE929E4}" authorId="{E77BAC55-54CD-D810-E0BA-6003ED710E76}" created="2025-06-04T16:21:06.998">
        <p188:txBody>
          <a:bodyPr/>
          <a:lstStyle/>
          <a:p>
            <a:r>
              <a:rPr lang="en-US"/>
              <a:t>[@Dorsol Plants] would you update this for clear areas of feeback:
Feedback on activities that are eligible for stipend
Balance of documentation against what is reasonable to provide</a:t>
            </a:r>
          </a:p>
        </p188:txBody>
      </p188:reply>
      <p188:reply id="{ACBFB5B9-204E-40DC-846E-777F640E13F0}" authorId="{E77BAC55-54CD-D810-E0BA-6003ED710E76}" created="2025-06-04T16:21:56.999">
        <p188:txBody>
          <a:bodyPr/>
          <a:lstStyle/>
          <a:p>
            <a:r>
              <a:rPr lang="en-US"/>
              <a:t>We want to be really clear that this isn't about the overall policy, but the sections we can improve.</a:t>
            </a:r>
          </a:p>
        </p188:txBody>
      </p188:reply>
    </p188:replyLst>
    <p188:txBody>
      <a:bodyPr/>
      <a:lstStyle/>
      <a:p>
        <a:r>
          <a:rPr lang="en-US"/>
          <a:t>feel free to add or make suggestions but was going to ground us with this before feedback</a:t>
        </a:r>
      </a:p>
    </p188:txBody>
    <p188:extLst>
      <p:ext xmlns:p="http://schemas.openxmlformats.org/presentationml/2006/main" uri="{5BB2D875-25FF-4072-B9AC-8F64D62656EB}">
        <p228:taskDetails xmlns:p228="http://schemas.microsoft.com/office/powerpoint/2022/08/main">
          <p228:history>
            <p228:event time="2025-06-04T16:21:06.998" id="{70EB1D84-11D4-45C1-9D65-B59AD8607F47}">
              <p228:atrbtn authorId="{E77BAC55-54CD-D810-E0BA-6003ED710E76}"/>
              <p228:anchr>
                <p228:comment id="{CCE46617-2C1A-46F5-A697-4CAF6EE929E4}"/>
              </p228:anchr>
              <p228:add/>
            </p228:event>
            <p228:event time="2025-06-04T16:21:06.998" id="{7CABBCFF-A2C5-49C1-8F1E-CE6B318D88C2}">
              <p228:atrbtn authorId="{E77BAC55-54CD-D810-E0BA-6003ED710E76}"/>
              <p228:anchr>
                <p228:comment id="{CCE46617-2C1A-46F5-A697-4CAF6EE929E4}"/>
              </p228:anchr>
              <p228:asgn authorId="{4C8034A1-0A63-08E1-A1C6-9911F399D2D7}"/>
            </p228:event>
            <p228:event time="2025-06-04T16:21:06.998" id="{89121675-0383-47F7-87E0-358BFA701C84}">
              <p228:atrbtn authorId="{E77BAC55-54CD-D810-E0BA-6003ED710E76}"/>
              <p228:anchr>
                <p228:comment id="{CCE46617-2C1A-46F5-A697-4CAF6EE929E4}"/>
              </p228:anchr>
              <p228:date stDt="2025-06-04T16:21:06.998" endDt="2025-06-04T16:21:06.998"/>
            </p228:event>
            <p228:event time="2025-06-04T16:21:06.998" id="{41696F9E-6B18-48E8-86D8-232AB1B6BDFA}">
              <p228:atrbtn authorId="{E77BAC55-54CD-D810-E0BA-6003ED710E76}"/>
              <p228:anchr>
                <p228:comment id="{CCE46617-2C1A-46F5-A697-4CAF6EE929E4}"/>
              </p228:anchr>
              <p228:title val="@Dorsol Plants would you update this for clear areas of feeback: Feedback on activities that are eligible for stipend Balance of documentation against what is reasonable to provide"/>
            </p228:event>
          </p228:history>
        </p228:taskDetails>
      </p:ext>
    </p188:extLst>
  </p188:cm>
</p188:cmLst>
</file>

<file path=ppt/comments/modernComment_10B_B616C272.xml><?xml version="1.0" encoding="utf-8"?>
<p188:cmLst xmlns:a="http://schemas.openxmlformats.org/drawingml/2006/main" xmlns:r="http://schemas.openxmlformats.org/officeDocument/2006/relationships" xmlns:p188="http://schemas.microsoft.com/office/powerpoint/2018/8/main">
  <p188:cm id="{7485A525-CA4C-4620-8FA3-DC5772312C78}" authorId="{4C8034A1-0A63-08E1-A1C6-9911F399D2D7}" created="2025-05-28T03:32:29.256">
    <pc:sldMkLst xmlns:pc="http://schemas.microsoft.com/office/powerpoint/2013/main/command">
      <pc:docMk/>
      <pc:sldMk cId="3054944882" sldId="267"/>
    </pc:sldMkLst>
    <p188:replyLst>
      <p188:reply id="{EE104914-995B-4281-B1E2-4F4DEAB454D6}" authorId="{E77BAC55-54CD-D810-E0BA-6003ED710E76}" created="2025-05-30T22:36:07.284">
        <p188:txBody>
          <a:bodyPr/>
          <a:lstStyle/>
          <a:p>
            <a:r>
              <a:rPr lang="en-US"/>
              <a:t>[@Dorsol Plants] this is the broad overview that will be in the updated policy. Details will be affirmed in each person's individual stipend agreement form based on the project/program for which they are eligible to receive a stipend.</a:t>
            </a:r>
          </a:p>
        </p188:txBody>
      </p188:reply>
      <p188:reply id="{A957561B-4AB0-49DE-9AB3-E67682FBBC83}" authorId="{4C8034A1-0A63-08E1-A1C6-9911F399D2D7}" created="2025-05-31T01:35:03.603">
        <p188:txBody>
          <a:bodyPr/>
          <a:lstStyle/>
          <a:p>
            <a:r>
              <a:rPr lang="en-US"/>
              <a:t>[@Kelsey Beckmeyer] I like these and it seems very fair. 2 questions:
PLE= person with lived/living experience?
Would one boardmember meeting to provide peer support to a new boardmember given set parameters fall into one of these? </a:t>
            </a:r>
          </a:p>
        </p188:txBody>
      </p188:reply>
    </p188:replyLst>
    <p188:txBody>
      <a:bodyPr/>
      <a:lstStyle/>
      <a:p>
        <a:r>
          <a:rPr lang="en-US"/>
          <a:t>[@Ruby Romero] [@Kelsey Beckmeyer] please double check and if necessary I can provide the primary source document but both of you are either on or sent me the email</a:t>
        </a:r>
      </a:p>
    </p188:txBody>
  </p188:cm>
</p188:cmLst>
</file>

<file path=ppt/comments/modernComment_10C_E70D0D05.xml><?xml version="1.0" encoding="utf-8"?>
<p188:cmLst xmlns:a="http://schemas.openxmlformats.org/drawingml/2006/main" xmlns:r="http://schemas.openxmlformats.org/officeDocument/2006/relationships" xmlns:p188="http://schemas.microsoft.com/office/powerpoint/2018/8/main">
  <p188:cm id="{8F81A723-E08C-4D0C-980C-259EE8EE9564}" authorId="{4C8034A1-0A63-08E1-A1C6-9911F399D2D7}" created="2025-05-28T03:32:59.975">
    <pc:sldMkLst xmlns:pc="http://schemas.microsoft.com/office/powerpoint/2013/main/command">
      <pc:docMk/>
      <pc:sldMk cId="3876392197" sldId="268"/>
    </pc:sldMkLst>
    <p188:txBody>
      <a:bodyPr/>
      <a:lstStyle/>
      <a:p>
        <a:r>
          <a:rPr lang="en-US"/>
          <a:t>Just showing what an average person's monthly hours should look like. I'll acknowledge it would vary some</a:t>
        </a:r>
      </a:p>
    </p188:txBody>
  </p188:cm>
</p188:cmLst>
</file>

<file path=ppt/comments/modernComment_110_D03A187C.xml><?xml version="1.0" encoding="utf-8"?>
<p188:cmLst xmlns:a="http://schemas.openxmlformats.org/drawingml/2006/main" xmlns:r="http://schemas.openxmlformats.org/officeDocument/2006/relationships" xmlns:p188="http://schemas.microsoft.com/office/powerpoint/2018/8/main">
  <p188:cm id="{E3B42E5F-BC7E-4361-ADD5-FD7656385B55}" authorId="{4C8034A1-0A63-08E1-A1C6-9911F399D2D7}" created="2025-05-28T03:32:29.256">
    <pc:sldMkLst xmlns:pc="http://schemas.microsoft.com/office/powerpoint/2013/main/command">
      <pc:docMk/>
      <pc:sldMk cId="3054944882" sldId="267"/>
    </pc:sldMkLst>
    <p188:replyLst>
      <p188:reply id="{E4BE107F-CA78-4DF6-8B37-BE5D29637548}" authorId="{E77BAC55-54CD-D810-E0BA-6003ED710E76}" created="2025-05-30T22:35:05.535">
        <p188:txBody>
          <a:bodyPr/>
          <a:lstStyle/>
          <a:p>
            <a:r>
              <a:rPr lang="en-US"/>
              <a:t>This is outlined just for the CoC Board, so updated the header.</a:t>
            </a:r>
          </a:p>
        </p188:txBody>
      </p188:reply>
    </p188:replyLst>
    <p188:txBody>
      <a:bodyPr/>
      <a:lstStyle/>
      <a:p>
        <a:r>
          <a:rPr lang="en-US"/>
          <a:t>[@Ruby Romero] [@Kelsey Beckmeyer] please double check and if necessary I can provide the primary source document but both of you are either on or sent me the email</a:t>
        </a:r>
      </a:p>
    </p188:txBody>
  </p188:cm>
  <p188:cm id="{61A91DF7-DD9C-7E46-8D34-AD2A2DD2F0AF}" authorId="{8BA1B55F-0610-A8D3-F8AF-B1F6199761F6}" created="2025-06-02T11:00:13.977">
    <ac:txMkLst xmlns:ac="http://schemas.microsoft.com/office/drawing/2013/main/command">
      <pc:docMk xmlns:pc="http://schemas.microsoft.com/office/powerpoint/2013/main/command"/>
      <pc:sldMk xmlns:pc="http://schemas.microsoft.com/office/powerpoint/2013/main/command" cId="3493468284" sldId="272"/>
      <ac:spMk id="3" creationId="{17394AC2-E3DC-230F-6FCB-0FA76B99AB00}"/>
      <ac:txMk cp="483" len="14">
        <ac:context len="665" hash="2833510671"/>
      </ac:txMk>
    </ac:txMkLst>
    <p188:pos x="6010132" y="3166486"/>
    <p188:txBody>
      <a:bodyPr/>
      <a:lstStyle/>
      <a:p>
        <a:r>
          <a:rPr lang="en-US"/>
          <a:t>remove </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3B0D73-4FD4-4B93-92A4-4287A0998525}" type="datetimeFigureOut">
              <a:rPr lang="en-US" smtClean="0"/>
              <a:t>6/4/2025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052AAF-2D9D-40FF-B297-9D88B0ED608A}" type="slidenum">
              <a:rPr lang="en-US" smtClean="0"/>
              <a:t>‹#›</a:t>
            </a:fld>
            <a:endParaRPr lang="en-US"/>
          </a:p>
        </p:txBody>
      </p:sp>
    </p:spTree>
    <p:extLst>
      <p:ext uri="{BB962C8B-B14F-4D97-AF65-F5344CB8AC3E}">
        <p14:creationId xmlns:p14="http://schemas.microsoft.com/office/powerpoint/2010/main" val="29925160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2052AAF-2D9D-40FF-B297-9D88B0ED608A}" type="slidenum">
              <a:rPr lang="en-US" smtClean="0"/>
              <a:t>6</a:t>
            </a:fld>
            <a:endParaRPr lang="en-US"/>
          </a:p>
        </p:txBody>
      </p:sp>
    </p:spTree>
    <p:extLst>
      <p:ext uri="{BB962C8B-B14F-4D97-AF65-F5344CB8AC3E}">
        <p14:creationId xmlns:p14="http://schemas.microsoft.com/office/powerpoint/2010/main" val="42756832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F4DE2-2ACB-C3B3-80DF-E10779423515}"/>
              </a:ext>
            </a:extLst>
          </p:cNvPr>
          <p:cNvSpPr>
            <a:spLocks noGrp="1"/>
          </p:cNvSpPr>
          <p:nvPr>
            <p:ph type="ctrTitle"/>
          </p:nvPr>
        </p:nvSpPr>
        <p:spPr>
          <a:xfrm>
            <a:off x="1524000" y="2363637"/>
            <a:ext cx="9144000" cy="1896823"/>
          </a:xfrm>
        </p:spPr>
        <p:txBody>
          <a:bodyPr anchor="b"/>
          <a:lstStyle>
            <a:lvl1pPr algn="ctr">
              <a:defRPr sz="6000" b="1">
                <a:solidFill>
                  <a:schemeClr val="accent2"/>
                </a:solidFill>
                <a:latin typeface="+mj-lt"/>
              </a:defRPr>
            </a:lvl1pPr>
          </a:lstStyle>
          <a:p>
            <a:r>
              <a:rPr lang="en-US"/>
              <a:t>Click to edit Master title style</a:t>
            </a:r>
          </a:p>
        </p:txBody>
      </p:sp>
      <p:sp>
        <p:nvSpPr>
          <p:cNvPr id="3" name="Subtitle 2">
            <a:extLst>
              <a:ext uri="{FF2B5EF4-FFF2-40B4-BE49-F238E27FC236}">
                <a16:creationId xmlns:a16="http://schemas.microsoft.com/office/drawing/2014/main" id="{98754F6C-1A81-81D9-2D64-967AB7141047}"/>
              </a:ext>
            </a:extLst>
          </p:cNvPr>
          <p:cNvSpPr>
            <a:spLocks noGrp="1"/>
          </p:cNvSpPr>
          <p:nvPr>
            <p:ph type="subTitle" idx="1"/>
          </p:nvPr>
        </p:nvSpPr>
        <p:spPr>
          <a:xfrm>
            <a:off x="1524000" y="4364966"/>
            <a:ext cx="9144000" cy="892834"/>
          </a:xfrm>
        </p:spPr>
        <p:txBody>
          <a:bodyPr/>
          <a:lstStyle>
            <a:lvl1pPr marL="0" indent="0" algn="ctr">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8" name="Picture 7" descr="A close-up of a logo&#10;&#10;Description automatically generated">
            <a:extLst>
              <a:ext uri="{FF2B5EF4-FFF2-40B4-BE49-F238E27FC236}">
                <a16:creationId xmlns:a16="http://schemas.microsoft.com/office/drawing/2014/main" id="{95536E7B-2DA8-83D5-31B5-F503551D8041}"/>
              </a:ext>
            </a:extLst>
          </p:cNvPr>
          <p:cNvPicPr>
            <a:picLocks noGrp="1" noRot="1" noChangeAspect="1" noMove="1" noResize="1" noEditPoints="1" noAdjustHandles="1" noChangeArrowheads="1" noChangeShapeType="1" noCrop="1"/>
          </p:cNvPicPr>
          <p:nvPr userDrawn="1"/>
        </p:nvPicPr>
        <p:blipFill>
          <a:blip r:embed="rId2">
            <a:extLst>
              <a:ext uri="{28A0092B-C50C-407E-A947-70E740481C1C}">
                <a14:useLocalDpi xmlns:a14="http://schemas.microsoft.com/office/drawing/2010/main" val="0"/>
              </a:ext>
            </a:extLst>
          </a:blip>
          <a:stretch>
            <a:fillRect/>
          </a:stretch>
        </p:blipFill>
        <p:spPr>
          <a:xfrm>
            <a:off x="3837118" y="765981"/>
            <a:ext cx="4517764" cy="1232801"/>
          </a:xfrm>
          <a:prstGeom prst="rect">
            <a:avLst/>
          </a:prstGeom>
        </p:spPr>
      </p:pic>
      <p:sp>
        <p:nvSpPr>
          <p:cNvPr id="9" name="Date Placeholder 8">
            <a:extLst>
              <a:ext uri="{FF2B5EF4-FFF2-40B4-BE49-F238E27FC236}">
                <a16:creationId xmlns:a16="http://schemas.microsoft.com/office/drawing/2014/main" id="{4ABE04F9-F818-19B1-AE09-3533F187CAB2}"/>
              </a:ext>
            </a:extLst>
          </p:cNvPr>
          <p:cNvSpPr>
            <a:spLocks noGrp="1"/>
          </p:cNvSpPr>
          <p:nvPr>
            <p:ph type="dt" sz="half" idx="13"/>
          </p:nvPr>
        </p:nvSpPr>
        <p:spPr/>
        <p:txBody>
          <a:bodyPr/>
          <a:lstStyle>
            <a:lvl1pPr>
              <a:defRPr>
                <a:solidFill>
                  <a:schemeClr val="tx2"/>
                </a:solidFill>
              </a:defRPr>
            </a:lvl1pPr>
          </a:lstStyle>
          <a:p>
            <a:fld id="{EE1BE705-01AE-411E-93D5-69F27B73EF54}" type="datetimeFigureOut">
              <a:rPr lang="en-US" smtClean="0"/>
              <a:pPr/>
              <a:t>6/4/2025</a:t>
            </a:fld>
            <a:endParaRPr lang="en-US"/>
          </a:p>
        </p:txBody>
      </p:sp>
      <p:sp>
        <p:nvSpPr>
          <p:cNvPr id="10" name="Footer Placeholder 9">
            <a:extLst>
              <a:ext uri="{FF2B5EF4-FFF2-40B4-BE49-F238E27FC236}">
                <a16:creationId xmlns:a16="http://schemas.microsoft.com/office/drawing/2014/main" id="{6B393E21-663A-29D5-082A-8D15C52C099F}"/>
              </a:ext>
            </a:extLst>
          </p:cNvPr>
          <p:cNvSpPr>
            <a:spLocks noGrp="1"/>
          </p:cNvSpPr>
          <p:nvPr>
            <p:ph type="ftr" sz="quarter" idx="14"/>
          </p:nvPr>
        </p:nvSpPr>
        <p:spPr>
          <a:xfrm>
            <a:off x="9594012" y="6380911"/>
            <a:ext cx="1338532" cy="365125"/>
          </a:xfrm>
        </p:spPr>
        <p:txBody>
          <a:bodyPr/>
          <a:lstStyle>
            <a:lvl1pPr algn="r">
              <a:defRPr>
                <a:solidFill>
                  <a:schemeClr val="tx2"/>
                </a:solidFill>
              </a:defRPr>
            </a:lvl1pPr>
          </a:lstStyle>
          <a:p>
            <a:r>
              <a:rPr lang="en-US"/>
              <a:t>kcrha.org</a:t>
            </a:r>
          </a:p>
        </p:txBody>
      </p:sp>
    </p:spTree>
    <p:extLst>
      <p:ext uri="{BB962C8B-B14F-4D97-AF65-F5344CB8AC3E}">
        <p14:creationId xmlns:p14="http://schemas.microsoft.com/office/powerpoint/2010/main" val="537153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0" name="Picture 9" descr="A black and blue screen&#10;&#10;Description automatically generated">
            <a:extLst>
              <a:ext uri="{FF2B5EF4-FFF2-40B4-BE49-F238E27FC236}">
                <a16:creationId xmlns:a16="http://schemas.microsoft.com/office/drawing/2014/main" id="{F1FA3983-9FD9-BB8B-E51E-93D1AA904F33}"/>
              </a:ext>
            </a:extLst>
          </p:cNvPr>
          <p:cNvPicPr>
            <a:picLocks noGrp="1" noRot="1" noChangeAspect="1" noMove="1" noResize="1" noEditPoints="1" noAdjustHandles="1" noChangeArrowheads="1" noChangeShapeType="1" noCrop="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0C01495-7109-AF72-8D3F-4DC0CDFDAF90}"/>
              </a:ext>
            </a:extLst>
          </p:cNvPr>
          <p:cNvSpPr>
            <a:spLocks noGrp="1"/>
          </p:cNvSpPr>
          <p:nvPr>
            <p:ph type="title"/>
          </p:nvPr>
        </p:nvSpPr>
        <p:spPr>
          <a:xfrm>
            <a:off x="839788" y="905522"/>
            <a:ext cx="3932237" cy="1151878"/>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C775B41-9E3D-28D1-A6EB-1F79B91D348D}"/>
              </a:ext>
            </a:extLst>
          </p:cNvPr>
          <p:cNvSpPr>
            <a:spLocks noGrp="1"/>
          </p:cNvSpPr>
          <p:nvPr>
            <p:ph idx="1"/>
          </p:nvPr>
        </p:nvSpPr>
        <p:spPr>
          <a:xfrm>
            <a:off x="5183188" y="905523"/>
            <a:ext cx="6172200" cy="49555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4203CC8-9A86-A189-33B0-78DF18A6EB7F}"/>
              </a:ext>
            </a:extLst>
          </p:cNvPr>
          <p:cNvSpPr>
            <a:spLocks noGrp="1"/>
          </p:cNvSpPr>
          <p:nvPr>
            <p:ph type="body" sz="half" idx="2"/>
          </p:nvPr>
        </p:nvSpPr>
        <p:spPr>
          <a:xfrm>
            <a:off x="839788" y="2057400"/>
            <a:ext cx="3932237" cy="380365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54DB4E-DE5C-C11B-DD94-5260B01B1F9F}"/>
              </a:ext>
            </a:extLst>
          </p:cNvPr>
          <p:cNvSpPr>
            <a:spLocks noGrp="1"/>
          </p:cNvSpPr>
          <p:nvPr>
            <p:ph type="dt" sz="half" idx="10"/>
          </p:nvPr>
        </p:nvSpPr>
        <p:spPr/>
        <p:txBody>
          <a:bodyPr/>
          <a:lstStyle/>
          <a:p>
            <a:fld id="{EE1BE705-01AE-411E-93D5-69F27B73EF54}" type="datetimeFigureOut">
              <a:rPr lang="en-US" smtClean="0"/>
              <a:t>6/4/2025</a:t>
            </a:fld>
            <a:endParaRPr lang="en-US"/>
          </a:p>
        </p:txBody>
      </p:sp>
      <p:sp>
        <p:nvSpPr>
          <p:cNvPr id="6" name="Footer Placeholder 5">
            <a:extLst>
              <a:ext uri="{FF2B5EF4-FFF2-40B4-BE49-F238E27FC236}">
                <a16:creationId xmlns:a16="http://schemas.microsoft.com/office/drawing/2014/main" id="{DAB43DB3-934C-F277-7554-922A4EDEC2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210537-857C-6967-9D2E-D44BCB83E281}"/>
              </a:ext>
            </a:extLst>
          </p:cNvPr>
          <p:cNvSpPr>
            <a:spLocks noGrp="1"/>
          </p:cNvSpPr>
          <p:nvPr>
            <p:ph type="sldNum" sz="quarter" idx="12"/>
          </p:nvPr>
        </p:nvSpPr>
        <p:spPr/>
        <p:txBody>
          <a:bodyPr/>
          <a:lstStyle/>
          <a:p>
            <a:fld id="{5F3FBD21-2215-450F-A93B-9D578C546277}" type="slidenum">
              <a:rPr lang="en-US" smtClean="0"/>
              <a:t>‹#›</a:t>
            </a:fld>
            <a:endParaRPr lang="en-US"/>
          </a:p>
        </p:txBody>
      </p:sp>
    </p:spTree>
    <p:extLst>
      <p:ext uri="{BB962C8B-B14F-4D97-AF65-F5344CB8AC3E}">
        <p14:creationId xmlns:p14="http://schemas.microsoft.com/office/powerpoint/2010/main" val="3014633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A black and blue screen&#10;&#10;Description automatically generated">
            <a:extLst>
              <a:ext uri="{FF2B5EF4-FFF2-40B4-BE49-F238E27FC236}">
                <a16:creationId xmlns:a16="http://schemas.microsoft.com/office/drawing/2014/main" id="{650884A9-46EE-2958-1605-A4AD799B79C4}"/>
              </a:ext>
            </a:extLst>
          </p:cNvPr>
          <p:cNvPicPr>
            <a:picLocks noGrp="1" noRot="1" noChangeAspect="1" noMove="1" noResize="1" noEditPoints="1" noAdjustHandles="1" noChangeArrowheads="1" noChangeShapeType="1" noCrop="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ADEC1CA1-B454-FB64-14CE-23D8119337C3}"/>
              </a:ext>
            </a:extLst>
          </p:cNvPr>
          <p:cNvSpPr>
            <a:spLocks noGrp="1"/>
          </p:cNvSpPr>
          <p:nvPr>
            <p:ph type="title"/>
          </p:nvPr>
        </p:nvSpPr>
        <p:spPr>
          <a:xfrm>
            <a:off x="839788" y="905522"/>
            <a:ext cx="3932237" cy="1151878"/>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5666AC-64EA-8A12-A0E6-3C955A7B0BFE}"/>
              </a:ext>
            </a:extLst>
          </p:cNvPr>
          <p:cNvSpPr>
            <a:spLocks noGrp="1"/>
          </p:cNvSpPr>
          <p:nvPr>
            <p:ph type="pic" idx="1"/>
          </p:nvPr>
        </p:nvSpPr>
        <p:spPr>
          <a:xfrm>
            <a:off x="5183188" y="905523"/>
            <a:ext cx="6172200" cy="495552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E7A04C0-FDCF-2474-B551-D5AF93677FDA}"/>
              </a:ext>
            </a:extLst>
          </p:cNvPr>
          <p:cNvSpPr>
            <a:spLocks noGrp="1"/>
          </p:cNvSpPr>
          <p:nvPr>
            <p:ph type="body" sz="half" idx="2"/>
          </p:nvPr>
        </p:nvSpPr>
        <p:spPr>
          <a:xfrm>
            <a:off x="839788" y="2057400"/>
            <a:ext cx="3932237" cy="380365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E063F1-F1BD-2705-EC2E-95E79215E7BC}"/>
              </a:ext>
            </a:extLst>
          </p:cNvPr>
          <p:cNvSpPr>
            <a:spLocks noGrp="1"/>
          </p:cNvSpPr>
          <p:nvPr>
            <p:ph type="dt" sz="half" idx="10"/>
          </p:nvPr>
        </p:nvSpPr>
        <p:spPr/>
        <p:txBody>
          <a:bodyPr/>
          <a:lstStyle/>
          <a:p>
            <a:fld id="{EE1BE705-01AE-411E-93D5-69F27B73EF54}" type="datetimeFigureOut">
              <a:rPr lang="en-US" smtClean="0"/>
              <a:t>6/4/2025</a:t>
            </a:fld>
            <a:endParaRPr lang="en-US"/>
          </a:p>
        </p:txBody>
      </p:sp>
      <p:sp>
        <p:nvSpPr>
          <p:cNvPr id="6" name="Footer Placeholder 5">
            <a:extLst>
              <a:ext uri="{FF2B5EF4-FFF2-40B4-BE49-F238E27FC236}">
                <a16:creationId xmlns:a16="http://schemas.microsoft.com/office/drawing/2014/main" id="{42BCA75D-03FD-DE6E-8E34-77E11F305E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73C69C-C10B-3DE1-4219-3E905450A090}"/>
              </a:ext>
            </a:extLst>
          </p:cNvPr>
          <p:cNvSpPr>
            <a:spLocks noGrp="1"/>
          </p:cNvSpPr>
          <p:nvPr>
            <p:ph type="sldNum" sz="quarter" idx="12"/>
          </p:nvPr>
        </p:nvSpPr>
        <p:spPr/>
        <p:txBody>
          <a:bodyPr/>
          <a:lstStyle/>
          <a:p>
            <a:fld id="{5F3FBD21-2215-450F-A93B-9D578C546277}" type="slidenum">
              <a:rPr lang="en-US" smtClean="0"/>
              <a:t>‹#›</a:t>
            </a:fld>
            <a:endParaRPr lang="en-US"/>
          </a:p>
        </p:txBody>
      </p:sp>
    </p:spTree>
    <p:extLst>
      <p:ext uri="{BB962C8B-B14F-4D97-AF65-F5344CB8AC3E}">
        <p14:creationId xmlns:p14="http://schemas.microsoft.com/office/powerpoint/2010/main" val="27238818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Thank You - Blu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05BE1B-5DC3-94DF-26C5-FA66E30A2C4C}"/>
              </a:ext>
            </a:extLst>
          </p:cNvPr>
          <p:cNvSpPr>
            <a:spLocks noGrp="1" noRot="1" noMove="1" noResize="1" noEditPoints="1" noAdjustHandles="1" noChangeArrowheads="1" noChangeShapeType="1"/>
          </p:cNvSpPr>
          <p:nvPr userDrawn="1"/>
        </p:nvSpPr>
        <p:spPr>
          <a:xfrm>
            <a:off x="0" y="0"/>
            <a:ext cx="12192000" cy="6858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a:p>
        </p:txBody>
      </p:sp>
      <p:pic>
        <p:nvPicPr>
          <p:cNvPr id="15" name="Picture 14" descr="A qr code on a black background&#10;&#10;Description automatically generated">
            <a:extLst>
              <a:ext uri="{FF2B5EF4-FFF2-40B4-BE49-F238E27FC236}">
                <a16:creationId xmlns:a16="http://schemas.microsoft.com/office/drawing/2014/main" id="{93C0BDF0-4DDA-7CEB-0D90-294F4C8CE33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5168" y="615245"/>
            <a:ext cx="10522998" cy="5919186"/>
          </a:xfrm>
          <a:prstGeom prst="rect">
            <a:avLst/>
          </a:prstGeom>
        </p:spPr>
      </p:pic>
      <p:sp>
        <p:nvSpPr>
          <p:cNvPr id="2" name="Title 1">
            <a:extLst>
              <a:ext uri="{FF2B5EF4-FFF2-40B4-BE49-F238E27FC236}">
                <a16:creationId xmlns:a16="http://schemas.microsoft.com/office/drawing/2014/main" id="{748F4DE2-2ACB-C3B3-80DF-E10779423515}"/>
              </a:ext>
            </a:extLst>
          </p:cNvPr>
          <p:cNvSpPr>
            <a:spLocks noGrp="1"/>
          </p:cNvSpPr>
          <p:nvPr>
            <p:ph type="ctrTitle" hasCustomPrompt="1"/>
          </p:nvPr>
        </p:nvSpPr>
        <p:spPr>
          <a:xfrm>
            <a:off x="1523999" y="1893120"/>
            <a:ext cx="9144000" cy="1065363"/>
          </a:xfrm>
        </p:spPr>
        <p:txBody>
          <a:bodyPr anchor="b"/>
          <a:lstStyle>
            <a:lvl1pPr algn="ctr">
              <a:defRPr sz="6000" b="1">
                <a:solidFill>
                  <a:schemeClr val="bg1"/>
                </a:solidFill>
                <a:latin typeface="+mj-lt"/>
              </a:defRPr>
            </a:lvl1pPr>
          </a:lstStyle>
          <a:p>
            <a:r>
              <a:rPr lang="en-US"/>
              <a:t>Thank you.</a:t>
            </a:r>
          </a:p>
        </p:txBody>
      </p:sp>
      <p:sp>
        <p:nvSpPr>
          <p:cNvPr id="3" name="Subtitle 2">
            <a:extLst>
              <a:ext uri="{FF2B5EF4-FFF2-40B4-BE49-F238E27FC236}">
                <a16:creationId xmlns:a16="http://schemas.microsoft.com/office/drawing/2014/main" id="{98754F6C-1A81-81D9-2D64-967AB7141047}"/>
              </a:ext>
            </a:extLst>
          </p:cNvPr>
          <p:cNvSpPr>
            <a:spLocks noGrp="1"/>
          </p:cNvSpPr>
          <p:nvPr>
            <p:ph type="subTitle" idx="1" hasCustomPrompt="1"/>
          </p:nvPr>
        </p:nvSpPr>
        <p:spPr>
          <a:xfrm>
            <a:off x="1259456" y="3429000"/>
            <a:ext cx="9882020" cy="436324"/>
          </a:xfrm>
        </p:spPr>
        <p:txBody>
          <a:bodyPr>
            <a:noAutofit/>
          </a:bodyPr>
          <a:lstStyle>
            <a:lvl1pPr marL="0" indent="0" algn="ctr">
              <a:buNone/>
              <a:defRPr sz="22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Stay up to date by following us on social media and subscribing to emails.</a:t>
            </a:r>
          </a:p>
        </p:txBody>
      </p:sp>
      <p:sp>
        <p:nvSpPr>
          <p:cNvPr id="10" name="Footer Placeholder 9">
            <a:extLst>
              <a:ext uri="{FF2B5EF4-FFF2-40B4-BE49-F238E27FC236}">
                <a16:creationId xmlns:a16="http://schemas.microsoft.com/office/drawing/2014/main" id="{6B393E21-663A-29D5-082A-8D15C52C099F}"/>
              </a:ext>
            </a:extLst>
          </p:cNvPr>
          <p:cNvSpPr>
            <a:spLocks noGrp="1"/>
          </p:cNvSpPr>
          <p:nvPr>
            <p:ph type="ftr" sz="quarter" idx="14"/>
          </p:nvPr>
        </p:nvSpPr>
        <p:spPr>
          <a:xfrm>
            <a:off x="4788379" y="6351868"/>
            <a:ext cx="2615242" cy="365125"/>
          </a:xfrm>
        </p:spPr>
        <p:txBody>
          <a:bodyPr/>
          <a:lstStyle>
            <a:lvl1pPr algn="ctr">
              <a:defRPr>
                <a:solidFill>
                  <a:schemeClr val="bg1"/>
                </a:solidFill>
              </a:defRPr>
            </a:lvl1pPr>
          </a:lstStyle>
          <a:p>
            <a:r>
              <a:rPr lang="en-US"/>
              <a:t>kcrha.org</a:t>
            </a:r>
          </a:p>
        </p:txBody>
      </p:sp>
      <p:pic>
        <p:nvPicPr>
          <p:cNvPr id="7" name="Picture 6" descr="A white text on a black background&#10;&#10;Description automatically generated">
            <a:extLst>
              <a:ext uri="{FF2B5EF4-FFF2-40B4-BE49-F238E27FC236}">
                <a16:creationId xmlns:a16="http://schemas.microsoft.com/office/drawing/2014/main" id="{7A471B6B-2334-2E0A-FC7C-0CF75897ABA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611045" y="615245"/>
            <a:ext cx="2969909" cy="810424"/>
          </a:xfrm>
          <a:prstGeom prst="rect">
            <a:avLst/>
          </a:prstGeom>
        </p:spPr>
      </p:pic>
    </p:spTree>
    <p:extLst>
      <p:ext uri="{BB962C8B-B14F-4D97-AF65-F5344CB8AC3E}">
        <p14:creationId xmlns:p14="http://schemas.microsoft.com/office/powerpoint/2010/main" val="9929032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1_Thank You - Teal">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05BE1B-5DC3-94DF-26C5-FA66E30A2C4C}"/>
              </a:ext>
            </a:extLst>
          </p:cNvPr>
          <p:cNvSpPr>
            <a:spLocks noGrp="1" noRot="1" noMove="1" noResize="1" noEditPoints="1" noAdjustHandles="1" noChangeArrowheads="1" noChangeShapeType="1"/>
          </p:cNvSpPr>
          <p:nvPr userDrawn="1"/>
        </p:nvSpPr>
        <p:spPr>
          <a:xfrm>
            <a:off x="0" y="0"/>
            <a:ext cx="12192000" cy="6858000"/>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a:p>
        </p:txBody>
      </p:sp>
      <p:pic>
        <p:nvPicPr>
          <p:cNvPr id="15" name="Picture 14" descr="A qr code on a black background&#10;&#10;Description automatically generated">
            <a:extLst>
              <a:ext uri="{FF2B5EF4-FFF2-40B4-BE49-F238E27FC236}">
                <a16:creationId xmlns:a16="http://schemas.microsoft.com/office/drawing/2014/main" id="{93C0BDF0-4DDA-7CEB-0D90-294F4C8CE33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5168" y="615245"/>
            <a:ext cx="10522998" cy="5919186"/>
          </a:xfrm>
          <a:prstGeom prst="rect">
            <a:avLst/>
          </a:prstGeom>
        </p:spPr>
      </p:pic>
      <p:sp>
        <p:nvSpPr>
          <p:cNvPr id="2" name="Title 1">
            <a:extLst>
              <a:ext uri="{FF2B5EF4-FFF2-40B4-BE49-F238E27FC236}">
                <a16:creationId xmlns:a16="http://schemas.microsoft.com/office/drawing/2014/main" id="{748F4DE2-2ACB-C3B3-80DF-E10779423515}"/>
              </a:ext>
            </a:extLst>
          </p:cNvPr>
          <p:cNvSpPr>
            <a:spLocks noGrp="1"/>
          </p:cNvSpPr>
          <p:nvPr>
            <p:ph type="ctrTitle" hasCustomPrompt="1"/>
          </p:nvPr>
        </p:nvSpPr>
        <p:spPr>
          <a:xfrm>
            <a:off x="1523999" y="1893120"/>
            <a:ext cx="9144000" cy="1065363"/>
          </a:xfrm>
        </p:spPr>
        <p:txBody>
          <a:bodyPr anchor="b"/>
          <a:lstStyle>
            <a:lvl1pPr algn="ctr">
              <a:defRPr sz="6000" b="1">
                <a:solidFill>
                  <a:schemeClr val="bg1"/>
                </a:solidFill>
                <a:latin typeface="+mj-lt"/>
              </a:defRPr>
            </a:lvl1pPr>
          </a:lstStyle>
          <a:p>
            <a:r>
              <a:rPr lang="en-US"/>
              <a:t>Thank you.</a:t>
            </a:r>
          </a:p>
        </p:txBody>
      </p:sp>
      <p:sp>
        <p:nvSpPr>
          <p:cNvPr id="3" name="Subtitle 2">
            <a:extLst>
              <a:ext uri="{FF2B5EF4-FFF2-40B4-BE49-F238E27FC236}">
                <a16:creationId xmlns:a16="http://schemas.microsoft.com/office/drawing/2014/main" id="{98754F6C-1A81-81D9-2D64-967AB7141047}"/>
              </a:ext>
            </a:extLst>
          </p:cNvPr>
          <p:cNvSpPr>
            <a:spLocks noGrp="1"/>
          </p:cNvSpPr>
          <p:nvPr>
            <p:ph type="subTitle" idx="1" hasCustomPrompt="1"/>
          </p:nvPr>
        </p:nvSpPr>
        <p:spPr>
          <a:xfrm>
            <a:off x="1259456" y="3429000"/>
            <a:ext cx="9882020" cy="436324"/>
          </a:xfrm>
        </p:spPr>
        <p:txBody>
          <a:bodyPr>
            <a:noAutofit/>
          </a:bodyPr>
          <a:lstStyle>
            <a:lvl1pPr marL="0" indent="0" algn="ctr">
              <a:buNone/>
              <a:defRPr sz="22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Stay up to date by following us on social media and subscribing to emails.</a:t>
            </a:r>
          </a:p>
        </p:txBody>
      </p:sp>
      <p:sp>
        <p:nvSpPr>
          <p:cNvPr id="10" name="Footer Placeholder 9">
            <a:extLst>
              <a:ext uri="{FF2B5EF4-FFF2-40B4-BE49-F238E27FC236}">
                <a16:creationId xmlns:a16="http://schemas.microsoft.com/office/drawing/2014/main" id="{6B393E21-663A-29D5-082A-8D15C52C099F}"/>
              </a:ext>
            </a:extLst>
          </p:cNvPr>
          <p:cNvSpPr>
            <a:spLocks noGrp="1"/>
          </p:cNvSpPr>
          <p:nvPr>
            <p:ph type="ftr" sz="quarter" idx="14"/>
          </p:nvPr>
        </p:nvSpPr>
        <p:spPr>
          <a:xfrm>
            <a:off x="4788379" y="6351868"/>
            <a:ext cx="2615242" cy="365125"/>
          </a:xfrm>
        </p:spPr>
        <p:txBody>
          <a:bodyPr/>
          <a:lstStyle>
            <a:lvl1pPr algn="ctr">
              <a:defRPr>
                <a:solidFill>
                  <a:schemeClr val="bg1"/>
                </a:solidFill>
              </a:defRPr>
            </a:lvl1pPr>
          </a:lstStyle>
          <a:p>
            <a:r>
              <a:rPr lang="en-US"/>
              <a:t>kcrha.org</a:t>
            </a:r>
          </a:p>
        </p:txBody>
      </p:sp>
      <p:pic>
        <p:nvPicPr>
          <p:cNvPr id="7" name="Picture 6" descr="A white text on a black background&#10;&#10;Description automatically generated">
            <a:extLst>
              <a:ext uri="{FF2B5EF4-FFF2-40B4-BE49-F238E27FC236}">
                <a16:creationId xmlns:a16="http://schemas.microsoft.com/office/drawing/2014/main" id="{7A471B6B-2334-2E0A-FC7C-0CF75897ABA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611045" y="615245"/>
            <a:ext cx="2969909" cy="810424"/>
          </a:xfrm>
          <a:prstGeom prst="rect">
            <a:avLst/>
          </a:prstGeom>
        </p:spPr>
      </p:pic>
    </p:spTree>
    <p:extLst>
      <p:ext uri="{BB962C8B-B14F-4D97-AF65-F5344CB8AC3E}">
        <p14:creationId xmlns:p14="http://schemas.microsoft.com/office/powerpoint/2010/main" val="307895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 Blu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05BE1B-5DC3-94DF-26C5-FA66E30A2C4C}"/>
              </a:ext>
            </a:extLst>
          </p:cNvPr>
          <p:cNvSpPr>
            <a:spLocks noGrp="1" noRot="1" noMove="1" noResize="1" noEditPoints="1" noAdjustHandles="1" noChangeArrowheads="1" noChangeShapeType="1"/>
          </p:cNvSpPr>
          <p:nvPr userDrawn="1"/>
        </p:nvSpPr>
        <p:spPr>
          <a:xfrm>
            <a:off x="0" y="0"/>
            <a:ext cx="12192000" cy="6858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8F4DE2-2ACB-C3B3-80DF-E10779423515}"/>
              </a:ext>
            </a:extLst>
          </p:cNvPr>
          <p:cNvSpPr>
            <a:spLocks noGrp="1"/>
          </p:cNvSpPr>
          <p:nvPr>
            <p:ph type="ctrTitle"/>
          </p:nvPr>
        </p:nvSpPr>
        <p:spPr>
          <a:xfrm>
            <a:off x="1524000" y="2363637"/>
            <a:ext cx="9144000" cy="1896823"/>
          </a:xfrm>
        </p:spPr>
        <p:txBody>
          <a:bodyPr anchor="b"/>
          <a:lstStyle>
            <a:lvl1pPr algn="ctr">
              <a:defRPr sz="6000" b="1">
                <a:solidFill>
                  <a:schemeClr val="bg1"/>
                </a:solidFill>
                <a:latin typeface="+mj-lt"/>
              </a:defRPr>
            </a:lvl1pPr>
          </a:lstStyle>
          <a:p>
            <a:r>
              <a:rPr lang="en-US"/>
              <a:t>Click to edit Master title style</a:t>
            </a:r>
          </a:p>
        </p:txBody>
      </p:sp>
      <p:sp>
        <p:nvSpPr>
          <p:cNvPr id="3" name="Subtitle 2">
            <a:extLst>
              <a:ext uri="{FF2B5EF4-FFF2-40B4-BE49-F238E27FC236}">
                <a16:creationId xmlns:a16="http://schemas.microsoft.com/office/drawing/2014/main" id="{98754F6C-1A81-81D9-2D64-967AB7141047}"/>
              </a:ext>
            </a:extLst>
          </p:cNvPr>
          <p:cNvSpPr>
            <a:spLocks noGrp="1"/>
          </p:cNvSpPr>
          <p:nvPr>
            <p:ph type="subTitle" idx="1"/>
          </p:nvPr>
        </p:nvSpPr>
        <p:spPr>
          <a:xfrm>
            <a:off x="1524000" y="4364966"/>
            <a:ext cx="9144000" cy="892834"/>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9" name="Date Placeholder 8">
            <a:extLst>
              <a:ext uri="{FF2B5EF4-FFF2-40B4-BE49-F238E27FC236}">
                <a16:creationId xmlns:a16="http://schemas.microsoft.com/office/drawing/2014/main" id="{4ABE04F9-F818-19B1-AE09-3533F187CAB2}"/>
              </a:ext>
            </a:extLst>
          </p:cNvPr>
          <p:cNvSpPr>
            <a:spLocks noGrp="1"/>
          </p:cNvSpPr>
          <p:nvPr>
            <p:ph type="dt" sz="half" idx="13"/>
          </p:nvPr>
        </p:nvSpPr>
        <p:spPr/>
        <p:txBody>
          <a:bodyPr/>
          <a:lstStyle>
            <a:lvl1pPr>
              <a:defRPr>
                <a:solidFill>
                  <a:schemeClr val="bg1"/>
                </a:solidFill>
              </a:defRPr>
            </a:lvl1pPr>
          </a:lstStyle>
          <a:p>
            <a:fld id="{EE1BE705-01AE-411E-93D5-69F27B73EF54}" type="datetimeFigureOut">
              <a:rPr lang="en-US" smtClean="0"/>
              <a:pPr/>
              <a:t>6/4/2025</a:t>
            </a:fld>
            <a:endParaRPr lang="en-US"/>
          </a:p>
        </p:txBody>
      </p:sp>
      <p:sp>
        <p:nvSpPr>
          <p:cNvPr id="10" name="Footer Placeholder 9">
            <a:extLst>
              <a:ext uri="{FF2B5EF4-FFF2-40B4-BE49-F238E27FC236}">
                <a16:creationId xmlns:a16="http://schemas.microsoft.com/office/drawing/2014/main" id="{6B393E21-663A-29D5-082A-8D15C52C099F}"/>
              </a:ext>
            </a:extLst>
          </p:cNvPr>
          <p:cNvSpPr>
            <a:spLocks noGrp="1"/>
          </p:cNvSpPr>
          <p:nvPr>
            <p:ph type="ftr" sz="quarter" idx="14"/>
          </p:nvPr>
        </p:nvSpPr>
        <p:spPr>
          <a:xfrm>
            <a:off x="8317302" y="6356350"/>
            <a:ext cx="2615242" cy="365125"/>
          </a:xfrm>
        </p:spPr>
        <p:txBody>
          <a:bodyPr/>
          <a:lstStyle>
            <a:lvl1pPr algn="r">
              <a:defRPr>
                <a:solidFill>
                  <a:schemeClr val="bg1"/>
                </a:solidFill>
              </a:defRPr>
            </a:lvl1pPr>
          </a:lstStyle>
          <a:p>
            <a:r>
              <a:rPr lang="en-US"/>
              <a:t>kcrha.org</a:t>
            </a:r>
          </a:p>
        </p:txBody>
      </p:sp>
      <p:pic>
        <p:nvPicPr>
          <p:cNvPr id="7" name="Picture 6" descr="A white text on a black background&#10;&#10;Description automatically generated">
            <a:extLst>
              <a:ext uri="{FF2B5EF4-FFF2-40B4-BE49-F238E27FC236}">
                <a16:creationId xmlns:a16="http://schemas.microsoft.com/office/drawing/2014/main" id="{7A471B6B-2334-2E0A-FC7C-0CF75897ABA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1206" y="763437"/>
            <a:ext cx="4069588" cy="1110503"/>
          </a:xfrm>
          <a:prstGeom prst="rect">
            <a:avLst/>
          </a:prstGeom>
        </p:spPr>
      </p:pic>
    </p:spTree>
    <p:extLst>
      <p:ext uri="{BB962C8B-B14F-4D97-AF65-F5344CB8AC3E}">
        <p14:creationId xmlns:p14="http://schemas.microsoft.com/office/powerpoint/2010/main" val="293553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 Teal">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05BE1B-5DC3-94DF-26C5-FA66E30A2C4C}"/>
              </a:ext>
            </a:extLst>
          </p:cNvPr>
          <p:cNvSpPr>
            <a:spLocks/>
          </p:cNvSpPr>
          <p:nvPr userDrawn="1"/>
        </p:nvSpPr>
        <p:spPr>
          <a:xfrm>
            <a:off x="0" y="0"/>
            <a:ext cx="12192000" cy="6858000"/>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8F4DE2-2ACB-C3B3-80DF-E10779423515}"/>
              </a:ext>
            </a:extLst>
          </p:cNvPr>
          <p:cNvSpPr>
            <a:spLocks noGrp="1"/>
          </p:cNvSpPr>
          <p:nvPr>
            <p:ph type="ctrTitle"/>
          </p:nvPr>
        </p:nvSpPr>
        <p:spPr>
          <a:xfrm>
            <a:off x="1524000" y="2363637"/>
            <a:ext cx="9144000" cy="1896823"/>
          </a:xfrm>
        </p:spPr>
        <p:txBody>
          <a:bodyPr anchor="b"/>
          <a:lstStyle>
            <a:lvl1pPr algn="ctr">
              <a:defRPr sz="6000" b="1">
                <a:solidFill>
                  <a:schemeClr val="bg1"/>
                </a:solidFill>
                <a:latin typeface="+mj-lt"/>
              </a:defRPr>
            </a:lvl1pPr>
          </a:lstStyle>
          <a:p>
            <a:r>
              <a:rPr lang="en-US"/>
              <a:t>Click to edit Master title style</a:t>
            </a:r>
          </a:p>
        </p:txBody>
      </p:sp>
      <p:sp>
        <p:nvSpPr>
          <p:cNvPr id="3" name="Subtitle 2">
            <a:extLst>
              <a:ext uri="{FF2B5EF4-FFF2-40B4-BE49-F238E27FC236}">
                <a16:creationId xmlns:a16="http://schemas.microsoft.com/office/drawing/2014/main" id="{98754F6C-1A81-81D9-2D64-967AB7141047}"/>
              </a:ext>
            </a:extLst>
          </p:cNvPr>
          <p:cNvSpPr>
            <a:spLocks noGrp="1"/>
          </p:cNvSpPr>
          <p:nvPr>
            <p:ph type="subTitle" idx="1"/>
          </p:nvPr>
        </p:nvSpPr>
        <p:spPr>
          <a:xfrm>
            <a:off x="1524000" y="4364966"/>
            <a:ext cx="9144000" cy="892834"/>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9" name="Date Placeholder 8">
            <a:extLst>
              <a:ext uri="{FF2B5EF4-FFF2-40B4-BE49-F238E27FC236}">
                <a16:creationId xmlns:a16="http://schemas.microsoft.com/office/drawing/2014/main" id="{4ABE04F9-F818-19B1-AE09-3533F187CAB2}"/>
              </a:ext>
            </a:extLst>
          </p:cNvPr>
          <p:cNvSpPr>
            <a:spLocks noGrp="1"/>
          </p:cNvSpPr>
          <p:nvPr>
            <p:ph type="dt" sz="half" idx="13"/>
          </p:nvPr>
        </p:nvSpPr>
        <p:spPr/>
        <p:txBody>
          <a:bodyPr/>
          <a:lstStyle>
            <a:lvl1pPr>
              <a:defRPr>
                <a:solidFill>
                  <a:schemeClr val="bg1"/>
                </a:solidFill>
              </a:defRPr>
            </a:lvl1pPr>
          </a:lstStyle>
          <a:p>
            <a:fld id="{EE1BE705-01AE-411E-93D5-69F27B73EF54}" type="datetimeFigureOut">
              <a:rPr lang="en-US" smtClean="0"/>
              <a:pPr/>
              <a:t>6/4/2025</a:t>
            </a:fld>
            <a:endParaRPr lang="en-US"/>
          </a:p>
        </p:txBody>
      </p:sp>
      <p:sp>
        <p:nvSpPr>
          <p:cNvPr id="10" name="Footer Placeholder 9">
            <a:extLst>
              <a:ext uri="{FF2B5EF4-FFF2-40B4-BE49-F238E27FC236}">
                <a16:creationId xmlns:a16="http://schemas.microsoft.com/office/drawing/2014/main" id="{6B393E21-663A-29D5-082A-8D15C52C099F}"/>
              </a:ext>
            </a:extLst>
          </p:cNvPr>
          <p:cNvSpPr>
            <a:spLocks noGrp="1"/>
          </p:cNvSpPr>
          <p:nvPr>
            <p:ph type="ftr" sz="quarter" idx="14"/>
          </p:nvPr>
        </p:nvSpPr>
        <p:spPr>
          <a:xfrm>
            <a:off x="8317302" y="6356350"/>
            <a:ext cx="2615242" cy="365125"/>
          </a:xfrm>
        </p:spPr>
        <p:txBody>
          <a:bodyPr/>
          <a:lstStyle>
            <a:lvl1pPr algn="r">
              <a:defRPr>
                <a:solidFill>
                  <a:schemeClr val="bg1"/>
                </a:solidFill>
              </a:defRPr>
            </a:lvl1pPr>
          </a:lstStyle>
          <a:p>
            <a:r>
              <a:rPr lang="en-US"/>
              <a:t>kcrha.org</a:t>
            </a:r>
          </a:p>
        </p:txBody>
      </p:sp>
      <p:pic>
        <p:nvPicPr>
          <p:cNvPr id="7" name="Picture 6" descr="A white text on a black background&#10;&#10;Description automatically generated">
            <a:extLst>
              <a:ext uri="{FF2B5EF4-FFF2-40B4-BE49-F238E27FC236}">
                <a16:creationId xmlns:a16="http://schemas.microsoft.com/office/drawing/2014/main" id="{7A471B6B-2334-2E0A-FC7C-0CF75897ABA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1206" y="763437"/>
            <a:ext cx="4069588" cy="1110503"/>
          </a:xfrm>
          <a:prstGeom prst="rect">
            <a:avLst/>
          </a:prstGeom>
        </p:spPr>
      </p:pic>
    </p:spTree>
    <p:extLst>
      <p:ext uri="{BB962C8B-B14F-4D97-AF65-F5344CB8AC3E}">
        <p14:creationId xmlns:p14="http://schemas.microsoft.com/office/powerpoint/2010/main" val="2055793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Main Slide">
    <p:spTree>
      <p:nvGrpSpPr>
        <p:cNvPr id="1" name=""/>
        <p:cNvGrpSpPr/>
        <p:nvPr/>
      </p:nvGrpSpPr>
      <p:grpSpPr>
        <a:xfrm>
          <a:off x="0" y="0"/>
          <a:ext cx="0" cy="0"/>
          <a:chOff x="0" y="0"/>
          <a:chExt cx="0" cy="0"/>
        </a:xfrm>
      </p:grpSpPr>
      <p:pic>
        <p:nvPicPr>
          <p:cNvPr id="5" name="Picture 4" descr="A black and blue screen&#10;&#10;Description automatically generated">
            <a:extLst>
              <a:ext uri="{FF2B5EF4-FFF2-40B4-BE49-F238E27FC236}">
                <a16:creationId xmlns:a16="http://schemas.microsoft.com/office/drawing/2014/main" id="{950EA86D-6E2E-EADD-6765-324CED95B4C3}"/>
              </a:ext>
            </a:extLst>
          </p:cNvPr>
          <p:cNvPicPr>
            <a:picLocks noGrp="1" noRot="1" noChangeAspect="1" noMove="1" noResize="1" noEditPoints="1" noAdjustHandles="1" noChangeArrowheads="1" noChangeShapeType="1" noCrop="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0FD5855F-87D3-88D1-47DD-8AA81DA03023}"/>
              </a:ext>
            </a:extLst>
          </p:cNvPr>
          <p:cNvSpPr>
            <a:spLocks noGrp="1"/>
          </p:cNvSpPr>
          <p:nvPr>
            <p:ph type="title"/>
          </p:nvPr>
        </p:nvSpPr>
        <p:spPr>
          <a:xfrm>
            <a:off x="838200" y="914400"/>
            <a:ext cx="10515600" cy="776288"/>
          </a:xfrm>
        </p:spPr>
        <p:txBody>
          <a:bodyPr/>
          <a:lstStyle>
            <a:lvl1pPr>
              <a:defRPr b="1">
                <a:solidFill>
                  <a:schemeClr val="accent2"/>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AB59B7DE-1A84-3769-1AC2-95FF0D053361}"/>
              </a:ext>
            </a:extLst>
          </p:cNvPr>
          <p:cNvSpPr>
            <a:spLocks noGrp="1"/>
          </p:cNvSpPr>
          <p:nvPr>
            <p:ph idx="1"/>
          </p:nvPr>
        </p:nvSpPr>
        <p:spPr>
          <a:xfrm>
            <a:off x="838200" y="1825625"/>
            <a:ext cx="10515600" cy="3998126"/>
          </a:xfrm>
        </p:spPr>
        <p:txBody>
          <a:bodyPr/>
          <a:lstStyle>
            <a:lvl1pPr>
              <a:defRPr>
                <a:solidFill>
                  <a:schemeClr val="tx2"/>
                </a:solidFill>
              </a:defRPr>
            </a:lvl1pPr>
            <a:lvl2pPr>
              <a:defRPr>
                <a:solidFill>
                  <a:schemeClr val="tx2"/>
                </a:solidFill>
              </a:defRPr>
            </a:lvl2pPr>
            <a:lvl3pPr>
              <a:defRPr>
                <a:solidFill>
                  <a:schemeClr val="tx2"/>
                </a:solidFill>
              </a:defRPr>
            </a:lvl3pPr>
            <a:lvl4pPr>
              <a:defRPr sz="2000">
                <a:solidFill>
                  <a:schemeClr val="tx2"/>
                </a:solidFill>
              </a:defRPr>
            </a:lvl4pPr>
            <a:lvl5pPr>
              <a:defRPr sz="20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CC498036-BB81-1858-5184-2A89530EBCD1}"/>
              </a:ext>
            </a:extLst>
          </p:cNvPr>
          <p:cNvSpPr>
            <a:spLocks noGrp="1"/>
          </p:cNvSpPr>
          <p:nvPr>
            <p:ph type="sldNum" sz="quarter" idx="12"/>
          </p:nvPr>
        </p:nvSpPr>
        <p:spPr/>
        <p:txBody>
          <a:bodyPr/>
          <a:lstStyle/>
          <a:p>
            <a:fld id="{5F3FBD21-2215-450F-A93B-9D578C546277}" type="slidenum">
              <a:rPr lang="en-US" smtClean="0"/>
              <a:t>‹#›</a:t>
            </a:fld>
            <a:endParaRPr lang="en-US"/>
          </a:p>
        </p:txBody>
      </p:sp>
    </p:spTree>
    <p:extLst>
      <p:ext uri="{BB962C8B-B14F-4D97-AF65-F5344CB8AC3E}">
        <p14:creationId xmlns:p14="http://schemas.microsoft.com/office/powerpoint/2010/main" val="262666332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A black and blue screen&#10;&#10;Description automatically generated">
            <a:extLst>
              <a:ext uri="{FF2B5EF4-FFF2-40B4-BE49-F238E27FC236}">
                <a16:creationId xmlns:a16="http://schemas.microsoft.com/office/drawing/2014/main" id="{D97312C8-E815-D035-FF95-D9BDCBADD796}"/>
              </a:ext>
            </a:extLst>
          </p:cNvPr>
          <p:cNvPicPr>
            <a:picLocks noGrp="1" noRot="1" noChangeAspect="1" noMove="1" noResize="1" noEditPoints="1" noAdjustHandles="1" noChangeArrowheads="1" noChangeShapeType="1" noCrop="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B41CE36-7C07-DBDC-BEF3-5CAAA3637A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03A1B6B-0C5A-2D66-7379-C9CD2BF0146D}"/>
              </a:ext>
            </a:extLst>
          </p:cNvPr>
          <p:cNvSpPr>
            <a:spLocks noGrp="1"/>
          </p:cNvSpPr>
          <p:nvPr>
            <p:ph type="body" idx="1"/>
          </p:nvPr>
        </p:nvSpPr>
        <p:spPr>
          <a:xfrm>
            <a:off x="831850" y="4589464"/>
            <a:ext cx="10515600" cy="123428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C3AE1F-20ED-7C88-467E-493BBAC6837C}"/>
              </a:ext>
            </a:extLst>
          </p:cNvPr>
          <p:cNvSpPr>
            <a:spLocks noGrp="1"/>
          </p:cNvSpPr>
          <p:nvPr>
            <p:ph type="dt" sz="half" idx="10"/>
          </p:nvPr>
        </p:nvSpPr>
        <p:spPr/>
        <p:txBody>
          <a:bodyPr/>
          <a:lstStyle/>
          <a:p>
            <a:fld id="{EE1BE705-01AE-411E-93D5-69F27B73EF54}" type="datetimeFigureOut">
              <a:rPr lang="en-US" smtClean="0"/>
              <a:t>6/4/2025</a:t>
            </a:fld>
            <a:endParaRPr lang="en-US"/>
          </a:p>
        </p:txBody>
      </p:sp>
      <p:sp>
        <p:nvSpPr>
          <p:cNvPr id="5" name="Footer Placeholder 4">
            <a:extLst>
              <a:ext uri="{FF2B5EF4-FFF2-40B4-BE49-F238E27FC236}">
                <a16:creationId xmlns:a16="http://schemas.microsoft.com/office/drawing/2014/main" id="{ABD0AE3E-91E6-6D23-29EB-4A812CCD57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93062B-5BA4-DB55-4E1A-614769A9E467}"/>
              </a:ext>
            </a:extLst>
          </p:cNvPr>
          <p:cNvSpPr>
            <a:spLocks noGrp="1"/>
          </p:cNvSpPr>
          <p:nvPr>
            <p:ph type="sldNum" sz="quarter" idx="12"/>
          </p:nvPr>
        </p:nvSpPr>
        <p:spPr/>
        <p:txBody>
          <a:bodyPr/>
          <a:lstStyle/>
          <a:p>
            <a:fld id="{5F3FBD21-2215-450F-A93B-9D578C546277}" type="slidenum">
              <a:rPr lang="en-US" smtClean="0"/>
              <a:t>‹#›</a:t>
            </a:fld>
            <a:endParaRPr lang="en-US"/>
          </a:p>
        </p:txBody>
      </p:sp>
    </p:spTree>
    <p:extLst>
      <p:ext uri="{BB962C8B-B14F-4D97-AF65-F5344CB8AC3E}">
        <p14:creationId xmlns:p14="http://schemas.microsoft.com/office/powerpoint/2010/main" val="3413848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C8332-300A-18B0-1A5E-97C842DE46B5}"/>
              </a:ext>
            </a:extLst>
          </p:cNvPr>
          <p:cNvSpPr>
            <a:spLocks noGrp="1"/>
          </p:cNvSpPr>
          <p:nvPr>
            <p:ph type="title"/>
          </p:nvPr>
        </p:nvSpPr>
        <p:spPr>
          <a:xfrm>
            <a:off x="838200" y="905522"/>
            <a:ext cx="10515600" cy="785166"/>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6B68B70-4B13-7797-853B-EFF162E080C3}"/>
              </a:ext>
            </a:extLst>
          </p:cNvPr>
          <p:cNvSpPr>
            <a:spLocks noGrp="1"/>
          </p:cNvSpPr>
          <p:nvPr>
            <p:ph sz="half" idx="1"/>
          </p:nvPr>
        </p:nvSpPr>
        <p:spPr>
          <a:xfrm>
            <a:off x="838200" y="1825625"/>
            <a:ext cx="5181600" cy="39799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D9EC33-4A19-EF1B-B01D-FEA61D4EDC7B}"/>
              </a:ext>
            </a:extLst>
          </p:cNvPr>
          <p:cNvSpPr>
            <a:spLocks noGrp="1"/>
          </p:cNvSpPr>
          <p:nvPr>
            <p:ph sz="half" idx="2"/>
          </p:nvPr>
        </p:nvSpPr>
        <p:spPr>
          <a:xfrm>
            <a:off x="6172200" y="1825625"/>
            <a:ext cx="5181600" cy="39799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40C36FB-DFF4-A495-91F5-3C63DEEED56A}"/>
              </a:ext>
            </a:extLst>
          </p:cNvPr>
          <p:cNvSpPr>
            <a:spLocks noGrp="1"/>
          </p:cNvSpPr>
          <p:nvPr>
            <p:ph type="dt" sz="half" idx="10"/>
          </p:nvPr>
        </p:nvSpPr>
        <p:spPr>
          <a:xfrm>
            <a:off x="1216324" y="6356350"/>
            <a:ext cx="2365075" cy="365125"/>
          </a:xfrm>
        </p:spPr>
        <p:txBody>
          <a:bodyPr/>
          <a:lstStyle/>
          <a:p>
            <a:fld id="{EE1BE705-01AE-411E-93D5-69F27B73EF54}" type="datetimeFigureOut">
              <a:rPr lang="en-US" smtClean="0"/>
              <a:t>6/4/2025</a:t>
            </a:fld>
            <a:endParaRPr lang="en-US"/>
          </a:p>
        </p:txBody>
      </p:sp>
      <p:sp>
        <p:nvSpPr>
          <p:cNvPr id="6" name="Footer Placeholder 5">
            <a:extLst>
              <a:ext uri="{FF2B5EF4-FFF2-40B4-BE49-F238E27FC236}">
                <a16:creationId xmlns:a16="http://schemas.microsoft.com/office/drawing/2014/main" id="{524F200C-A2DC-2EC5-9A52-F52450FAA4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2EB506-3AEC-08D9-B27F-F17A3C0003AD}"/>
              </a:ext>
            </a:extLst>
          </p:cNvPr>
          <p:cNvSpPr>
            <a:spLocks noGrp="1"/>
          </p:cNvSpPr>
          <p:nvPr>
            <p:ph type="sldNum" sz="quarter" idx="12"/>
          </p:nvPr>
        </p:nvSpPr>
        <p:spPr/>
        <p:txBody>
          <a:bodyPr/>
          <a:lstStyle/>
          <a:p>
            <a:fld id="{5F3FBD21-2215-450F-A93B-9D578C546277}" type="slidenum">
              <a:rPr lang="en-US" smtClean="0"/>
              <a:t>‹#›</a:t>
            </a:fld>
            <a:endParaRPr lang="en-US"/>
          </a:p>
        </p:txBody>
      </p:sp>
      <p:pic>
        <p:nvPicPr>
          <p:cNvPr id="10" name="Picture 9" descr="A black and blue screen&#10;&#10;Description automatically generated">
            <a:extLst>
              <a:ext uri="{FF2B5EF4-FFF2-40B4-BE49-F238E27FC236}">
                <a16:creationId xmlns:a16="http://schemas.microsoft.com/office/drawing/2014/main" id="{EDA2E4DA-C7CD-8DEE-458F-69778C6E0CDA}"/>
              </a:ext>
            </a:extLst>
          </p:cNvPr>
          <p:cNvPicPr>
            <a:picLocks noGrp="1" noRot="1" noChangeAspect="1" noMove="1" noResize="1" noEditPoints="1" noAdjustHandles="1" noChangeArrowheads="1" noChangeShapeType="1" noCrop="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85232658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2" name="Picture 11" descr="A black and blue screen&#10;&#10;Description automatically generated">
            <a:extLst>
              <a:ext uri="{FF2B5EF4-FFF2-40B4-BE49-F238E27FC236}">
                <a16:creationId xmlns:a16="http://schemas.microsoft.com/office/drawing/2014/main" id="{70E5BCDE-2813-9306-4B46-B6C8C14D424C}"/>
              </a:ext>
            </a:extLst>
          </p:cNvPr>
          <p:cNvPicPr>
            <a:picLocks noGrp="1" noRot="1" noChangeAspect="1" noMove="1" noResize="1" noEditPoints="1" noAdjustHandles="1" noChangeArrowheads="1" noChangeShapeType="1" noCrop="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EC3D32B-3567-7720-279F-F779C56D02C8}"/>
              </a:ext>
            </a:extLst>
          </p:cNvPr>
          <p:cNvSpPr>
            <a:spLocks noGrp="1"/>
          </p:cNvSpPr>
          <p:nvPr>
            <p:ph type="title"/>
          </p:nvPr>
        </p:nvSpPr>
        <p:spPr>
          <a:xfrm>
            <a:off x="839788" y="866775"/>
            <a:ext cx="10515600" cy="823912"/>
          </a:xfrm>
        </p:spPr>
        <p:txBody>
          <a:bodyPr/>
          <a:lstStyle/>
          <a:p>
            <a:r>
              <a:rPr lang="en-US"/>
              <a:t>Click to edit Master title style</a:t>
            </a:r>
          </a:p>
        </p:txBody>
      </p:sp>
      <p:sp>
        <p:nvSpPr>
          <p:cNvPr id="3" name="Text Placeholder 2">
            <a:extLst>
              <a:ext uri="{FF2B5EF4-FFF2-40B4-BE49-F238E27FC236}">
                <a16:creationId xmlns:a16="http://schemas.microsoft.com/office/drawing/2014/main" id="{90601AFD-92AD-08D4-7A76-D71ECA552D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9D28B7-A078-D0E6-500C-173437B0AED5}"/>
              </a:ext>
            </a:extLst>
          </p:cNvPr>
          <p:cNvSpPr>
            <a:spLocks noGrp="1"/>
          </p:cNvSpPr>
          <p:nvPr>
            <p:ph sz="half" idx="2"/>
          </p:nvPr>
        </p:nvSpPr>
        <p:spPr>
          <a:xfrm>
            <a:off x="839788" y="2505075"/>
            <a:ext cx="5157787" cy="33275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7EF68B9-06D7-B5AD-8927-778BF24298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171671A-8BFF-95CD-9DC0-BECEE3C2A2B1}"/>
              </a:ext>
            </a:extLst>
          </p:cNvPr>
          <p:cNvSpPr>
            <a:spLocks noGrp="1"/>
          </p:cNvSpPr>
          <p:nvPr>
            <p:ph sz="quarter" idx="4"/>
          </p:nvPr>
        </p:nvSpPr>
        <p:spPr>
          <a:xfrm>
            <a:off x="6172200" y="2505075"/>
            <a:ext cx="5183188" cy="33275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E691435-DB21-CED8-0FBC-1374C4FA8D3B}"/>
              </a:ext>
            </a:extLst>
          </p:cNvPr>
          <p:cNvSpPr>
            <a:spLocks noGrp="1"/>
          </p:cNvSpPr>
          <p:nvPr>
            <p:ph type="dt" sz="half" idx="10"/>
          </p:nvPr>
        </p:nvSpPr>
        <p:spPr/>
        <p:txBody>
          <a:bodyPr/>
          <a:lstStyle/>
          <a:p>
            <a:fld id="{EE1BE705-01AE-411E-93D5-69F27B73EF54}" type="datetimeFigureOut">
              <a:rPr lang="en-US" smtClean="0"/>
              <a:t>6/4/2025</a:t>
            </a:fld>
            <a:endParaRPr lang="en-US"/>
          </a:p>
        </p:txBody>
      </p:sp>
      <p:sp>
        <p:nvSpPr>
          <p:cNvPr id="8" name="Footer Placeholder 7">
            <a:extLst>
              <a:ext uri="{FF2B5EF4-FFF2-40B4-BE49-F238E27FC236}">
                <a16:creationId xmlns:a16="http://schemas.microsoft.com/office/drawing/2014/main" id="{1A8D3A3F-1412-D3C3-5281-88808390F32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18BFCDC-F067-BC17-066F-BB2384C06843}"/>
              </a:ext>
            </a:extLst>
          </p:cNvPr>
          <p:cNvSpPr>
            <a:spLocks noGrp="1"/>
          </p:cNvSpPr>
          <p:nvPr>
            <p:ph type="sldNum" sz="quarter" idx="12"/>
          </p:nvPr>
        </p:nvSpPr>
        <p:spPr/>
        <p:txBody>
          <a:bodyPr/>
          <a:lstStyle/>
          <a:p>
            <a:fld id="{5F3FBD21-2215-450F-A93B-9D578C546277}" type="slidenum">
              <a:rPr lang="en-US" smtClean="0"/>
              <a:t>‹#›</a:t>
            </a:fld>
            <a:endParaRPr lang="en-US"/>
          </a:p>
        </p:txBody>
      </p:sp>
    </p:spTree>
    <p:extLst>
      <p:ext uri="{BB962C8B-B14F-4D97-AF65-F5344CB8AC3E}">
        <p14:creationId xmlns:p14="http://schemas.microsoft.com/office/powerpoint/2010/main" val="1680928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A black and blue screen&#10;&#10;Description automatically generated">
            <a:extLst>
              <a:ext uri="{FF2B5EF4-FFF2-40B4-BE49-F238E27FC236}">
                <a16:creationId xmlns:a16="http://schemas.microsoft.com/office/drawing/2014/main" id="{CA3DFF16-F1ED-70AF-5B00-02702A0412C4}"/>
              </a:ext>
            </a:extLst>
          </p:cNvPr>
          <p:cNvPicPr>
            <a:picLocks noGrp="1" noRot="1" noChangeAspect="1" noMove="1" noResize="1" noEditPoints="1" noAdjustHandles="1" noChangeArrowheads="1" noChangeShapeType="1" noCrop="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B95742F-B5DF-F12B-1E63-E008052DA8EB}"/>
              </a:ext>
            </a:extLst>
          </p:cNvPr>
          <p:cNvSpPr>
            <a:spLocks noGrp="1"/>
          </p:cNvSpPr>
          <p:nvPr>
            <p:ph type="title"/>
          </p:nvPr>
        </p:nvSpPr>
        <p:spPr>
          <a:xfrm>
            <a:off x="838200" y="905522"/>
            <a:ext cx="10515600" cy="785166"/>
          </a:xfrm>
        </p:spPr>
        <p:txBody>
          <a:bodyPr/>
          <a:lstStyle/>
          <a:p>
            <a:r>
              <a:rPr lang="en-US"/>
              <a:t>Click to edit Master title style</a:t>
            </a:r>
          </a:p>
        </p:txBody>
      </p:sp>
      <p:sp>
        <p:nvSpPr>
          <p:cNvPr id="3" name="Date Placeholder 2">
            <a:extLst>
              <a:ext uri="{FF2B5EF4-FFF2-40B4-BE49-F238E27FC236}">
                <a16:creationId xmlns:a16="http://schemas.microsoft.com/office/drawing/2014/main" id="{213BAD33-1733-010A-F040-2F3EE9D834CE}"/>
              </a:ext>
            </a:extLst>
          </p:cNvPr>
          <p:cNvSpPr>
            <a:spLocks noGrp="1"/>
          </p:cNvSpPr>
          <p:nvPr>
            <p:ph type="dt" sz="half" idx="10"/>
          </p:nvPr>
        </p:nvSpPr>
        <p:spPr/>
        <p:txBody>
          <a:bodyPr/>
          <a:lstStyle/>
          <a:p>
            <a:fld id="{EE1BE705-01AE-411E-93D5-69F27B73EF54}" type="datetimeFigureOut">
              <a:rPr lang="en-US" smtClean="0"/>
              <a:t>6/4/2025</a:t>
            </a:fld>
            <a:endParaRPr lang="en-US"/>
          </a:p>
        </p:txBody>
      </p:sp>
      <p:sp>
        <p:nvSpPr>
          <p:cNvPr id="4" name="Footer Placeholder 3">
            <a:extLst>
              <a:ext uri="{FF2B5EF4-FFF2-40B4-BE49-F238E27FC236}">
                <a16:creationId xmlns:a16="http://schemas.microsoft.com/office/drawing/2014/main" id="{B4BD9609-C71A-4B7A-B62E-7369790FE2A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7E1776A-8B49-4AE7-4A07-D2339A27DA74}"/>
              </a:ext>
            </a:extLst>
          </p:cNvPr>
          <p:cNvSpPr>
            <a:spLocks noGrp="1"/>
          </p:cNvSpPr>
          <p:nvPr>
            <p:ph type="sldNum" sz="quarter" idx="12"/>
          </p:nvPr>
        </p:nvSpPr>
        <p:spPr/>
        <p:txBody>
          <a:bodyPr/>
          <a:lstStyle/>
          <a:p>
            <a:fld id="{5F3FBD21-2215-450F-A93B-9D578C546277}" type="slidenum">
              <a:rPr lang="en-US" smtClean="0"/>
              <a:t>‹#›</a:t>
            </a:fld>
            <a:endParaRPr lang="en-US"/>
          </a:p>
        </p:txBody>
      </p:sp>
    </p:spTree>
    <p:extLst>
      <p:ext uri="{BB962C8B-B14F-4D97-AF65-F5344CB8AC3E}">
        <p14:creationId xmlns:p14="http://schemas.microsoft.com/office/powerpoint/2010/main" val="4172374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A black and blue screen&#10;&#10;Description automatically generated">
            <a:extLst>
              <a:ext uri="{FF2B5EF4-FFF2-40B4-BE49-F238E27FC236}">
                <a16:creationId xmlns:a16="http://schemas.microsoft.com/office/drawing/2014/main" id="{C0C2C9AA-7EAE-D944-B315-89ED3C52D18A}"/>
              </a:ext>
            </a:extLst>
          </p:cNvPr>
          <p:cNvPicPr>
            <a:picLocks noGrp="1" noRot="1" noChangeAspect="1" noMove="1" noResize="1" noEditPoints="1" noAdjustHandles="1" noChangeArrowheads="1" noChangeShapeType="1" noCrop="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a:extLst>
              <a:ext uri="{FF2B5EF4-FFF2-40B4-BE49-F238E27FC236}">
                <a16:creationId xmlns:a16="http://schemas.microsoft.com/office/drawing/2014/main" id="{2B803488-8D5B-917B-725A-CBD691E19139}"/>
              </a:ext>
            </a:extLst>
          </p:cNvPr>
          <p:cNvSpPr>
            <a:spLocks noGrp="1"/>
          </p:cNvSpPr>
          <p:nvPr>
            <p:ph type="dt" sz="half" idx="10"/>
          </p:nvPr>
        </p:nvSpPr>
        <p:spPr/>
        <p:txBody>
          <a:bodyPr/>
          <a:lstStyle/>
          <a:p>
            <a:fld id="{EE1BE705-01AE-411E-93D5-69F27B73EF54}" type="datetimeFigureOut">
              <a:rPr lang="en-US" smtClean="0"/>
              <a:t>6/4/2025</a:t>
            </a:fld>
            <a:endParaRPr lang="en-US"/>
          </a:p>
        </p:txBody>
      </p:sp>
      <p:sp>
        <p:nvSpPr>
          <p:cNvPr id="3" name="Footer Placeholder 2">
            <a:extLst>
              <a:ext uri="{FF2B5EF4-FFF2-40B4-BE49-F238E27FC236}">
                <a16:creationId xmlns:a16="http://schemas.microsoft.com/office/drawing/2014/main" id="{1A31050A-FFDE-444B-2681-0BC3E3F903F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DEA1543-D270-CE76-0B2B-C70CB93F9C8C}"/>
              </a:ext>
            </a:extLst>
          </p:cNvPr>
          <p:cNvSpPr>
            <a:spLocks noGrp="1"/>
          </p:cNvSpPr>
          <p:nvPr>
            <p:ph type="sldNum" sz="quarter" idx="12"/>
          </p:nvPr>
        </p:nvSpPr>
        <p:spPr/>
        <p:txBody>
          <a:bodyPr/>
          <a:lstStyle/>
          <a:p>
            <a:fld id="{5F3FBD21-2215-450F-A93B-9D578C546277}" type="slidenum">
              <a:rPr lang="en-US" smtClean="0"/>
              <a:t>‹#›</a:t>
            </a:fld>
            <a:endParaRPr lang="en-US"/>
          </a:p>
        </p:txBody>
      </p:sp>
    </p:spTree>
    <p:extLst>
      <p:ext uri="{BB962C8B-B14F-4D97-AF65-F5344CB8AC3E}">
        <p14:creationId xmlns:p14="http://schemas.microsoft.com/office/powerpoint/2010/main" val="3763541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10BC309-35CD-725C-3975-1E1AD82927AE}"/>
              </a:ext>
            </a:extLst>
          </p:cNvPr>
          <p:cNvSpPr>
            <a:spLocks noGrp="1"/>
          </p:cNvSpPr>
          <p:nvPr>
            <p:ph type="title"/>
          </p:nvPr>
        </p:nvSpPr>
        <p:spPr>
          <a:xfrm>
            <a:off x="838200" y="914400"/>
            <a:ext cx="10515600" cy="776288"/>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DD32EE5-36B2-B09E-8C06-4B05C36C67B5}"/>
              </a:ext>
            </a:extLst>
          </p:cNvPr>
          <p:cNvSpPr>
            <a:spLocks noGrp="1"/>
          </p:cNvSpPr>
          <p:nvPr>
            <p:ph type="body" idx="1"/>
          </p:nvPr>
        </p:nvSpPr>
        <p:spPr>
          <a:xfrm>
            <a:off x="838200" y="1825625"/>
            <a:ext cx="10515600" cy="399812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AEF069-CAE1-AE99-774D-50CD98C3C39E}"/>
              </a:ext>
            </a:extLst>
          </p:cNvPr>
          <p:cNvSpPr>
            <a:spLocks noGrp="1"/>
          </p:cNvSpPr>
          <p:nvPr>
            <p:ph type="dt" sz="half" idx="2"/>
          </p:nvPr>
        </p:nvSpPr>
        <p:spPr>
          <a:xfrm>
            <a:off x="1259456" y="6356350"/>
            <a:ext cx="2321943"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1BE705-01AE-411E-93D5-69F27B73EF54}" type="datetimeFigureOut">
              <a:rPr lang="en-US" smtClean="0"/>
              <a:t>6/4/2025</a:t>
            </a:fld>
            <a:endParaRPr lang="en-US"/>
          </a:p>
        </p:txBody>
      </p:sp>
      <p:sp>
        <p:nvSpPr>
          <p:cNvPr id="5" name="Footer Placeholder 4">
            <a:extLst>
              <a:ext uri="{FF2B5EF4-FFF2-40B4-BE49-F238E27FC236}">
                <a16:creationId xmlns:a16="http://schemas.microsoft.com/office/drawing/2014/main" id="{44728478-DB04-507C-FD07-1462A130FE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3BAEB31-B7AA-344A-4D41-6BBB655621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3FBD21-2215-450F-A93B-9D578C546277}" type="slidenum">
              <a:rPr lang="en-US" smtClean="0"/>
              <a:t>‹#›</a:t>
            </a:fld>
            <a:endParaRPr lang="en-US"/>
          </a:p>
        </p:txBody>
      </p:sp>
    </p:spTree>
    <p:extLst>
      <p:ext uri="{BB962C8B-B14F-4D97-AF65-F5344CB8AC3E}">
        <p14:creationId xmlns:p14="http://schemas.microsoft.com/office/powerpoint/2010/main" val="363270507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6" r:id="rId12"/>
    <p:sldLayoutId id="2147483677" r:id="rId13"/>
  </p:sldLayoutIdLst>
  <p:txStyles>
    <p:titleStyle>
      <a:lvl1pPr algn="l" defTabSz="914400" rtl="0" eaLnBrk="1" latinLnBrk="0" hangingPunct="1">
        <a:lnSpc>
          <a:spcPct val="90000"/>
        </a:lnSpc>
        <a:spcBef>
          <a:spcPct val="0"/>
        </a:spcBef>
        <a:buNone/>
        <a:defRPr sz="4400" b="1" kern="1200">
          <a:solidFill>
            <a:schemeClr val="accent2"/>
          </a:solidFill>
          <a:latin typeface="Avenir Next LT Pro" panose="020B0504020202020204" pitchFamily="34" charset="0"/>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20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microsoft.com/office/2018/10/relationships/comments" Target="../comments/modernComment_10C_E70D0D05.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microsoft.com/office/2018/10/relationships/comments" Target="../comments/modernComment_108_D9B605C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www.law.cornell.edu/definitions/uscode.php?width=840&amp;height=800&amp;iframe=true&amp;def_id=29-USC-1193469614-1597622566&amp;term_occur=999&amp;term_src=" TargetMode="External"/><Relationship Id="rId2" Type="http://schemas.openxmlformats.org/officeDocument/2006/relationships/hyperlink" Target="https://www.law.cornell.edu/uscode/text/29/203" TargetMode="External"/><Relationship Id="rId1" Type="http://schemas.openxmlformats.org/officeDocument/2006/relationships/slideLayout" Target="../slideLayouts/slideLayout4.xml"/><Relationship Id="rId5" Type="http://schemas.openxmlformats.org/officeDocument/2006/relationships/hyperlink" Target="https://www.law.cornell.edu/definitions/uscode.php?width=840&amp;height=800&amp;iframe=true&amp;def_id=29-USC-80204913-1968140717&amp;term_occur=999&amp;term_src=" TargetMode="External"/><Relationship Id="rId4" Type="http://schemas.openxmlformats.org/officeDocument/2006/relationships/hyperlink" Target="https://www.law.cornell.edu/definitions/uscode.php?width=840&amp;height=800&amp;iframe=true&amp;def_id=29-USC-1610164604-1968140738&amp;term_occur=999&amp;term_src=title:29:chapter:8:section:203"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lni.wa.gov/insurance/insurance-requirements/volunteers"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microsoft.com/office/2018/10/relationships/comments" Target="../comments/modernComment_104_97B3308B.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microsoft.com/office/2018/10/relationships/comments" Target="../comments/modernComment_10B_B616C272.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microsoft.com/office/2018/10/relationships/comments" Target="../comments/modernComment_106_A51AE1C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microsoft.com/office/2018/10/relationships/comments" Target="../comments/modernComment_110_D03A187C.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DB600-4E0E-7775-CCD0-219515AB5455}"/>
              </a:ext>
            </a:extLst>
          </p:cNvPr>
          <p:cNvSpPr>
            <a:spLocks noGrp="1"/>
          </p:cNvSpPr>
          <p:nvPr>
            <p:ph type="ctrTitle"/>
          </p:nvPr>
        </p:nvSpPr>
        <p:spPr/>
        <p:txBody>
          <a:bodyPr/>
          <a:lstStyle/>
          <a:p>
            <a:r>
              <a:rPr lang="en-US"/>
              <a:t>Stipend Policy Listening Session</a:t>
            </a:r>
          </a:p>
        </p:txBody>
      </p:sp>
      <p:sp>
        <p:nvSpPr>
          <p:cNvPr id="3" name="Subtitle 2">
            <a:extLst>
              <a:ext uri="{FF2B5EF4-FFF2-40B4-BE49-F238E27FC236}">
                <a16:creationId xmlns:a16="http://schemas.microsoft.com/office/drawing/2014/main" id="{78C81F74-3058-CD3B-2CA3-6A83F8A35E52}"/>
              </a:ext>
            </a:extLst>
          </p:cNvPr>
          <p:cNvSpPr>
            <a:spLocks noGrp="1"/>
          </p:cNvSpPr>
          <p:nvPr>
            <p:ph type="subTitle" idx="1"/>
          </p:nvPr>
        </p:nvSpPr>
        <p:spPr/>
        <p:txBody>
          <a:bodyPr vert="horz" lIns="91440" tIns="45720" rIns="91440" bIns="45720" rtlCol="0" anchor="t">
            <a:normAutofit/>
          </a:bodyPr>
          <a:lstStyle/>
          <a:p>
            <a:r>
              <a:rPr lang="en-US" err="1"/>
              <a:t>Dorsol</a:t>
            </a:r>
            <a:r>
              <a:rPr lang="en-US"/>
              <a:t> Plants and Ruby Tuesday Romero</a:t>
            </a:r>
            <a:br>
              <a:rPr lang="en-US"/>
            </a:br>
            <a:r>
              <a:rPr lang="en-US"/>
              <a:t>Co-chairs WA-500 Continuum of Care</a:t>
            </a:r>
          </a:p>
        </p:txBody>
      </p:sp>
    </p:spTree>
    <p:extLst>
      <p:ext uri="{BB962C8B-B14F-4D97-AF65-F5344CB8AC3E}">
        <p14:creationId xmlns:p14="http://schemas.microsoft.com/office/powerpoint/2010/main" val="1757092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A87A2-9CA4-1310-7327-9A8F356CEBD6}"/>
              </a:ext>
            </a:extLst>
          </p:cNvPr>
          <p:cNvSpPr>
            <a:spLocks noGrp="1"/>
          </p:cNvSpPr>
          <p:nvPr>
            <p:ph type="title"/>
          </p:nvPr>
        </p:nvSpPr>
        <p:spPr/>
        <p:txBody>
          <a:bodyPr/>
          <a:lstStyle/>
          <a:p>
            <a:r>
              <a:rPr lang="en-US" sz="4000">
                <a:latin typeface="Avenir Next LT Pro"/>
              </a:rPr>
              <a:t>CoC Board Monthly Activities</a:t>
            </a:r>
            <a:endParaRPr lang="en-US"/>
          </a:p>
        </p:txBody>
      </p:sp>
      <p:graphicFrame>
        <p:nvGraphicFramePr>
          <p:cNvPr id="4" name="Content Placeholder 3">
            <a:extLst>
              <a:ext uri="{FF2B5EF4-FFF2-40B4-BE49-F238E27FC236}">
                <a16:creationId xmlns:a16="http://schemas.microsoft.com/office/drawing/2014/main" id="{A826D7DD-BDC5-3064-C1CE-4AFC4F82EF00}"/>
              </a:ext>
            </a:extLst>
          </p:cNvPr>
          <p:cNvGraphicFramePr>
            <a:graphicFrameLocks noGrp="1"/>
          </p:cNvGraphicFramePr>
          <p:nvPr>
            <p:ph idx="1"/>
            <p:extLst>
              <p:ext uri="{D42A27DB-BD31-4B8C-83A1-F6EECF244321}">
                <p14:modId xmlns:p14="http://schemas.microsoft.com/office/powerpoint/2010/main" val="480128038"/>
              </p:ext>
            </p:extLst>
          </p:nvPr>
        </p:nvGraphicFramePr>
        <p:xfrm>
          <a:off x="838200" y="1825625"/>
          <a:ext cx="10515599" cy="3200400"/>
        </p:xfrm>
        <a:graphic>
          <a:graphicData uri="http://schemas.openxmlformats.org/drawingml/2006/table">
            <a:tbl>
              <a:tblPr firstRow="1" bandRow="1">
                <a:tableStyleId>{5C22544A-7EE6-4342-B048-85BDC9FD1C3A}</a:tableStyleId>
              </a:tblPr>
              <a:tblGrid>
                <a:gridCol w="8590935">
                  <a:extLst>
                    <a:ext uri="{9D8B030D-6E8A-4147-A177-3AD203B41FA5}">
                      <a16:colId xmlns:a16="http://schemas.microsoft.com/office/drawing/2014/main" val="4040447934"/>
                    </a:ext>
                  </a:extLst>
                </a:gridCol>
                <a:gridCol w="1924664">
                  <a:extLst>
                    <a:ext uri="{9D8B030D-6E8A-4147-A177-3AD203B41FA5}">
                      <a16:colId xmlns:a16="http://schemas.microsoft.com/office/drawing/2014/main" val="3326302965"/>
                    </a:ext>
                  </a:extLst>
                </a:gridCol>
              </a:tblGrid>
              <a:tr h="370840">
                <a:tc>
                  <a:txBody>
                    <a:bodyPr/>
                    <a:lstStyle/>
                    <a:p>
                      <a:pPr lvl="0" algn="ctr">
                        <a:buNone/>
                      </a:pPr>
                      <a:r>
                        <a:rPr lang="en-US" sz="2400"/>
                        <a:t>Activity</a:t>
                      </a:r>
                    </a:p>
                  </a:txBody>
                  <a:tcPr/>
                </a:tc>
                <a:tc>
                  <a:txBody>
                    <a:bodyPr/>
                    <a:lstStyle/>
                    <a:p>
                      <a:pPr lvl="0" algn="ctr">
                        <a:buNone/>
                      </a:pPr>
                      <a:r>
                        <a:rPr lang="en-US" sz="2400"/>
                        <a:t>Hours</a:t>
                      </a:r>
                    </a:p>
                  </a:txBody>
                  <a:tcPr/>
                </a:tc>
                <a:extLst>
                  <a:ext uri="{0D108BD9-81ED-4DB2-BD59-A6C34878D82A}">
                    <a16:rowId xmlns:a16="http://schemas.microsoft.com/office/drawing/2014/main" val="2325307903"/>
                  </a:ext>
                </a:extLst>
              </a:tr>
              <a:tr h="370840">
                <a:tc>
                  <a:txBody>
                    <a:bodyPr/>
                    <a:lstStyle/>
                    <a:p>
                      <a:pPr lvl="0">
                        <a:buNone/>
                      </a:pPr>
                      <a:r>
                        <a:rPr lang="en-US" sz="2400"/>
                        <a:t>CoC Board Meeting</a:t>
                      </a:r>
                    </a:p>
                  </a:txBody>
                  <a:tcPr/>
                </a:tc>
                <a:tc>
                  <a:txBody>
                    <a:bodyPr/>
                    <a:lstStyle/>
                    <a:p>
                      <a:pPr lvl="0" algn="ctr">
                        <a:buNone/>
                      </a:pPr>
                      <a:r>
                        <a:rPr lang="en-US" sz="2400"/>
                        <a:t>2.5</a:t>
                      </a:r>
                    </a:p>
                  </a:txBody>
                  <a:tcPr/>
                </a:tc>
                <a:extLst>
                  <a:ext uri="{0D108BD9-81ED-4DB2-BD59-A6C34878D82A}">
                    <a16:rowId xmlns:a16="http://schemas.microsoft.com/office/drawing/2014/main" val="3856122970"/>
                  </a:ext>
                </a:extLst>
              </a:tr>
              <a:tr h="370840">
                <a:tc>
                  <a:txBody>
                    <a:bodyPr/>
                    <a:lstStyle/>
                    <a:p>
                      <a:pPr lvl="0">
                        <a:buNone/>
                      </a:pPr>
                      <a:r>
                        <a:rPr lang="en-US" sz="2400"/>
                        <a:t>Co-chairs Planning Meeting</a:t>
                      </a:r>
                    </a:p>
                  </a:txBody>
                  <a:tcPr/>
                </a:tc>
                <a:tc>
                  <a:txBody>
                    <a:bodyPr/>
                    <a:lstStyle/>
                    <a:p>
                      <a:pPr lvl="0" algn="ctr">
                        <a:buNone/>
                      </a:pPr>
                      <a:r>
                        <a:rPr lang="en-US" sz="2400"/>
                        <a:t>2</a:t>
                      </a:r>
                    </a:p>
                  </a:txBody>
                  <a:tcPr/>
                </a:tc>
                <a:extLst>
                  <a:ext uri="{0D108BD9-81ED-4DB2-BD59-A6C34878D82A}">
                    <a16:rowId xmlns:a16="http://schemas.microsoft.com/office/drawing/2014/main" val="2341654591"/>
                  </a:ext>
                </a:extLst>
              </a:tr>
              <a:tr h="370840">
                <a:tc>
                  <a:txBody>
                    <a:bodyPr/>
                    <a:lstStyle/>
                    <a:p>
                      <a:pPr lvl="0">
                        <a:buNone/>
                      </a:pPr>
                      <a:r>
                        <a:rPr lang="en-US" sz="2400"/>
                        <a:t>Reading Board Materials</a:t>
                      </a:r>
                    </a:p>
                  </a:txBody>
                  <a:tcPr/>
                </a:tc>
                <a:tc>
                  <a:txBody>
                    <a:bodyPr/>
                    <a:lstStyle/>
                    <a:p>
                      <a:pPr lvl="0" algn="ctr">
                        <a:buNone/>
                      </a:pPr>
                      <a:r>
                        <a:rPr lang="en-US" sz="2400"/>
                        <a:t>2</a:t>
                      </a:r>
                    </a:p>
                  </a:txBody>
                  <a:tcPr/>
                </a:tc>
                <a:extLst>
                  <a:ext uri="{0D108BD9-81ED-4DB2-BD59-A6C34878D82A}">
                    <a16:rowId xmlns:a16="http://schemas.microsoft.com/office/drawing/2014/main" val="30743079"/>
                  </a:ext>
                </a:extLst>
              </a:tr>
              <a:tr h="370840">
                <a:tc>
                  <a:txBody>
                    <a:bodyPr/>
                    <a:lstStyle/>
                    <a:p>
                      <a:pPr lvl="0">
                        <a:buNone/>
                      </a:pPr>
                      <a:r>
                        <a:rPr lang="en-US" sz="2400"/>
                        <a:t>Email Correspondence</a:t>
                      </a:r>
                    </a:p>
                  </a:txBody>
                  <a:tcPr/>
                </a:tc>
                <a:tc>
                  <a:txBody>
                    <a:bodyPr/>
                    <a:lstStyle/>
                    <a:p>
                      <a:pPr lvl="0" algn="ctr">
                        <a:buNone/>
                      </a:pPr>
                      <a:r>
                        <a:rPr lang="en-US" sz="2400"/>
                        <a:t>4</a:t>
                      </a:r>
                    </a:p>
                  </a:txBody>
                  <a:tcPr/>
                </a:tc>
                <a:extLst>
                  <a:ext uri="{0D108BD9-81ED-4DB2-BD59-A6C34878D82A}">
                    <a16:rowId xmlns:a16="http://schemas.microsoft.com/office/drawing/2014/main" val="1180368890"/>
                  </a:ext>
                </a:extLst>
              </a:tr>
              <a:tr h="370840">
                <a:tc>
                  <a:txBody>
                    <a:bodyPr/>
                    <a:lstStyle/>
                    <a:p>
                      <a:r>
                        <a:rPr lang="en-US" sz="2400"/>
                        <a:t>Serving on Workgroup</a:t>
                      </a:r>
                    </a:p>
                  </a:txBody>
                  <a:tcPr/>
                </a:tc>
                <a:tc>
                  <a:txBody>
                    <a:bodyPr/>
                    <a:lstStyle/>
                    <a:p>
                      <a:pPr algn="ctr"/>
                      <a:r>
                        <a:rPr lang="en-US" sz="2400"/>
                        <a:t>1</a:t>
                      </a:r>
                    </a:p>
                  </a:txBody>
                  <a:tcPr/>
                </a:tc>
                <a:extLst>
                  <a:ext uri="{0D108BD9-81ED-4DB2-BD59-A6C34878D82A}">
                    <a16:rowId xmlns:a16="http://schemas.microsoft.com/office/drawing/2014/main" val="3557364559"/>
                  </a:ext>
                </a:extLst>
              </a:tr>
              <a:tr h="370840">
                <a:tc>
                  <a:txBody>
                    <a:bodyPr/>
                    <a:lstStyle/>
                    <a:p>
                      <a:r>
                        <a:rPr lang="en-US" sz="2400"/>
                        <a:t>Reading materials for Workgroup</a:t>
                      </a:r>
                    </a:p>
                  </a:txBody>
                  <a:tcPr/>
                </a:tc>
                <a:tc>
                  <a:txBody>
                    <a:bodyPr/>
                    <a:lstStyle/>
                    <a:p>
                      <a:pPr algn="ctr"/>
                      <a:r>
                        <a:rPr lang="en-US" sz="2400"/>
                        <a:t>1</a:t>
                      </a:r>
                    </a:p>
                  </a:txBody>
                  <a:tcPr/>
                </a:tc>
                <a:extLst>
                  <a:ext uri="{0D108BD9-81ED-4DB2-BD59-A6C34878D82A}">
                    <a16:rowId xmlns:a16="http://schemas.microsoft.com/office/drawing/2014/main" val="1972448906"/>
                  </a:ext>
                </a:extLst>
              </a:tr>
            </a:tbl>
          </a:graphicData>
        </a:graphic>
      </p:graphicFrame>
      <p:sp>
        <p:nvSpPr>
          <p:cNvPr id="5" name="TextBox 4">
            <a:extLst>
              <a:ext uri="{FF2B5EF4-FFF2-40B4-BE49-F238E27FC236}">
                <a16:creationId xmlns:a16="http://schemas.microsoft.com/office/drawing/2014/main" id="{2A53C94C-C90B-DF8F-53CB-6B2F228A856E}"/>
              </a:ext>
            </a:extLst>
          </p:cNvPr>
          <p:cNvSpPr txBox="1"/>
          <p:nvPr/>
        </p:nvSpPr>
        <p:spPr>
          <a:xfrm>
            <a:off x="6307252" y="5437551"/>
            <a:ext cx="5048776"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2400" b="1"/>
              <a:t>Total Hours:  12.5</a:t>
            </a:r>
          </a:p>
        </p:txBody>
      </p:sp>
    </p:spTree>
    <p:extLst>
      <p:ext uri="{BB962C8B-B14F-4D97-AF65-F5344CB8AC3E}">
        <p14:creationId xmlns:p14="http://schemas.microsoft.com/office/powerpoint/2010/main" val="3876392197"/>
      </p:ext>
    </p:extLst>
  </p:cSld>
  <p:clrMapOvr>
    <a:masterClrMapping/>
  </p:clrMapOvr>
  <p:extLst>
    <p:ext uri="{6950BFC3-D8DA-4A85-94F7-54DA5524770B}">
      <p188:commentRel xmlns:p188="http://schemas.microsoft.com/office/powerpoint/2018/8/main" r:id="rId2"/>
    </p:ext>
  </p:extLs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1331B-68E8-C5B7-0517-6D36096CD366}"/>
              </a:ext>
            </a:extLst>
          </p:cNvPr>
          <p:cNvSpPr>
            <a:spLocks noGrp="1"/>
          </p:cNvSpPr>
          <p:nvPr>
            <p:ph type="title"/>
          </p:nvPr>
        </p:nvSpPr>
        <p:spPr/>
        <p:txBody>
          <a:bodyPr/>
          <a:lstStyle/>
          <a:p>
            <a:r>
              <a:rPr lang="en-US">
                <a:latin typeface="Avenir Next LT Pro"/>
              </a:rPr>
              <a:t>Listening Session</a:t>
            </a:r>
            <a:endParaRPr lang="en-US"/>
          </a:p>
        </p:txBody>
      </p:sp>
      <p:sp>
        <p:nvSpPr>
          <p:cNvPr id="3" name="Content Placeholder 2">
            <a:extLst>
              <a:ext uri="{FF2B5EF4-FFF2-40B4-BE49-F238E27FC236}">
                <a16:creationId xmlns:a16="http://schemas.microsoft.com/office/drawing/2014/main" id="{90D11D4B-4F06-313E-98DD-51926C620926}"/>
              </a:ext>
            </a:extLst>
          </p:cNvPr>
          <p:cNvSpPr>
            <a:spLocks noGrp="1"/>
          </p:cNvSpPr>
          <p:nvPr>
            <p:ph idx="1"/>
          </p:nvPr>
        </p:nvSpPr>
        <p:spPr/>
        <p:txBody>
          <a:bodyPr vert="horz" lIns="91440" tIns="45720" rIns="91440" bIns="45720" rtlCol="0" anchor="t">
            <a:normAutofit fontScale="92500" lnSpcReduction="10000"/>
          </a:bodyPr>
          <a:lstStyle/>
          <a:p>
            <a:r>
              <a:rPr lang="en-US">
                <a:ea typeface="+mn-lt"/>
                <a:cs typeface="+mn-lt"/>
              </a:rPr>
              <a:t>Our main goal is to </a:t>
            </a:r>
            <a:r>
              <a:rPr lang="en-US" b="1">
                <a:ea typeface="+mn-lt"/>
                <a:cs typeface="+mn-lt"/>
              </a:rPr>
              <a:t>listen and understand everyone's different ideas</a:t>
            </a:r>
            <a:r>
              <a:rPr lang="en-US">
                <a:ea typeface="+mn-lt"/>
                <a:cs typeface="+mn-lt"/>
              </a:rPr>
              <a:t>, not to argue or immediately solve complicated legal problems. We're here to gather all your thoughts, which will </a:t>
            </a:r>
            <a:r>
              <a:rPr lang="en-US" b="1">
                <a:ea typeface="+mn-lt"/>
                <a:cs typeface="+mn-lt"/>
              </a:rPr>
              <a:t>help KCRHA make good decisions later</a:t>
            </a:r>
            <a:r>
              <a:rPr lang="en-US">
                <a:ea typeface="+mn-lt"/>
                <a:cs typeface="+mn-lt"/>
              </a:rPr>
              <a:t>.</a:t>
            </a:r>
          </a:p>
          <a:p>
            <a:r>
              <a:rPr lang="en-US">
                <a:ea typeface="+mn-lt"/>
                <a:cs typeface="+mn-lt"/>
              </a:rPr>
              <a:t>We encourage respectful engagement and the expression of differing opinions. However, please </a:t>
            </a:r>
            <a:r>
              <a:rPr lang="en-US" b="1">
                <a:ea typeface="+mn-lt"/>
                <a:cs typeface="+mn-lt"/>
              </a:rPr>
              <a:t>focus on the ideas and information</a:t>
            </a:r>
            <a:r>
              <a:rPr lang="en-US">
                <a:ea typeface="+mn-lt"/>
                <a:cs typeface="+mn-lt"/>
              </a:rPr>
              <a:t> being shared, rather than </a:t>
            </a:r>
            <a:r>
              <a:rPr lang="en-US" b="1">
                <a:ea typeface="+mn-lt"/>
                <a:cs typeface="+mn-lt"/>
              </a:rPr>
              <a:t>critiquing individuals</a:t>
            </a:r>
            <a:r>
              <a:rPr lang="en-US">
                <a:ea typeface="+mn-lt"/>
                <a:cs typeface="+mn-lt"/>
              </a:rPr>
              <a:t>.</a:t>
            </a:r>
            <a:endParaRPr lang="en-US"/>
          </a:p>
          <a:p>
            <a:r>
              <a:rPr lang="en-US">
                <a:ea typeface="+mn-lt"/>
                <a:cs typeface="+mn-lt"/>
              </a:rPr>
              <a:t>Given the </a:t>
            </a:r>
            <a:r>
              <a:rPr lang="en-US" b="1">
                <a:ea typeface="+mn-lt"/>
                <a:cs typeface="+mn-lt"/>
              </a:rPr>
              <a:t>technical and legal nature of this topic</a:t>
            </a:r>
            <a:r>
              <a:rPr lang="en-US">
                <a:ea typeface="+mn-lt"/>
                <a:cs typeface="+mn-lt"/>
              </a:rPr>
              <a:t>, please strive to use </a:t>
            </a:r>
            <a:r>
              <a:rPr lang="en-US" b="1">
                <a:ea typeface="+mn-lt"/>
                <a:cs typeface="+mn-lt"/>
              </a:rPr>
              <a:t>clear, concise language and provide specific examples</a:t>
            </a:r>
            <a:r>
              <a:rPr lang="en-US">
                <a:ea typeface="+mn-lt"/>
                <a:cs typeface="+mn-lt"/>
              </a:rPr>
              <a:t> where possible.</a:t>
            </a:r>
            <a:endParaRPr lang="en-US"/>
          </a:p>
        </p:txBody>
      </p:sp>
    </p:spTree>
    <p:extLst>
      <p:ext uri="{BB962C8B-B14F-4D97-AF65-F5344CB8AC3E}">
        <p14:creationId xmlns:p14="http://schemas.microsoft.com/office/powerpoint/2010/main" val="3652584897"/>
      </p:ext>
    </p:extLst>
  </p:cSld>
  <p:clrMapOvr>
    <a:masterClrMapping/>
  </p:clrMapOvr>
  <p:extLst>
    <p:ext uri="{6950BFC3-D8DA-4A85-94F7-54DA5524770B}">
      <p188:commentRel xmlns:p188="http://schemas.microsoft.com/office/powerpoint/2018/8/main" r:id="rId2"/>
    </p:ext>
  </p:extLs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E836A-9793-5F86-078D-877400C38A98}"/>
              </a:ext>
            </a:extLst>
          </p:cNvPr>
          <p:cNvSpPr>
            <a:spLocks noGrp="1"/>
          </p:cNvSpPr>
          <p:nvPr>
            <p:ph type="ctrTitle"/>
          </p:nvPr>
        </p:nvSpPr>
        <p:spPr/>
        <p:txBody>
          <a:bodyPr/>
          <a:lstStyle/>
          <a:p>
            <a:r>
              <a:rPr lang="en-US"/>
              <a:t>Thank you.</a:t>
            </a:r>
          </a:p>
        </p:txBody>
      </p:sp>
      <p:sp>
        <p:nvSpPr>
          <p:cNvPr id="3" name="Subtitle 2">
            <a:extLst>
              <a:ext uri="{FF2B5EF4-FFF2-40B4-BE49-F238E27FC236}">
                <a16:creationId xmlns:a16="http://schemas.microsoft.com/office/drawing/2014/main" id="{93DF2CD9-4F3C-4388-1BBA-CA27A0016F07}"/>
              </a:ext>
            </a:extLst>
          </p:cNvPr>
          <p:cNvSpPr>
            <a:spLocks noGrp="1"/>
          </p:cNvSpPr>
          <p:nvPr>
            <p:ph type="subTitle" idx="1"/>
          </p:nvPr>
        </p:nvSpPr>
        <p:spPr>
          <a:xfrm>
            <a:off x="836123" y="3429000"/>
            <a:ext cx="10521723" cy="436324"/>
          </a:xfrm>
        </p:spPr>
        <p:txBody>
          <a:bodyPr vert="horz" lIns="91440" tIns="45720" rIns="91440" bIns="45720" rtlCol="0" anchor="t">
            <a:noAutofit/>
          </a:bodyPr>
          <a:lstStyle/>
          <a:p>
            <a:r>
              <a:rPr lang="en-US"/>
              <a:t>Stay up to date by following us on social media and subscribing to our emails.</a:t>
            </a:r>
          </a:p>
        </p:txBody>
      </p:sp>
    </p:spTree>
    <p:extLst>
      <p:ext uri="{BB962C8B-B14F-4D97-AF65-F5344CB8AC3E}">
        <p14:creationId xmlns:p14="http://schemas.microsoft.com/office/powerpoint/2010/main" val="1599233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85AAD-2BE1-95C0-6FA3-1793F0A98C80}"/>
              </a:ext>
            </a:extLst>
          </p:cNvPr>
          <p:cNvSpPr>
            <a:spLocks noGrp="1"/>
          </p:cNvSpPr>
          <p:nvPr>
            <p:ph type="title"/>
          </p:nvPr>
        </p:nvSpPr>
        <p:spPr/>
        <p:txBody>
          <a:bodyPr/>
          <a:lstStyle/>
          <a:p>
            <a:r>
              <a:rPr lang="en-US">
                <a:latin typeface="Avenir Next LT Pro"/>
              </a:rPr>
              <a:t>What is a stipend?</a:t>
            </a:r>
            <a:endParaRPr lang="en-US"/>
          </a:p>
        </p:txBody>
      </p:sp>
      <p:sp>
        <p:nvSpPr>
          <p:cNvPr id="3" name="Subtitle 2">
            <a:extLst>
              <a:ext uri="{FF2B5EF4-FFF2-40B4-BE49-F238E27FC236}">
                <a16:creationId xmlns:a16="http://schemas.microsoft.com/office/drawing/2014/main" id="{F0742B9D-4ACD-630D-2F1E-D30B6CE63F01}"/>
              </a:ext>
            </a:extLst>
          </p:cNvPr>
          <p:cNvSpPr>
            <a:spLocks noGrp="1"/>
          </p:cNvSpPr>
          <p:nvPr>
            <p:ph idx="1"/>
          </p:nvPr>
        </p:nvSpPr>
        <p:spPr/>
        <p:txBody>
          <a:bodyPr vert="horz" lIns="91440" tIns="45720" rIns="91440" bIns="45720" rtlCol="0" anchor="t">
            <a:normAutofit/>
          </a:bodyPr>
          <a:lstStyle/>
          <a:p>
            <a:r>
              <a:rPr lang="en-US">
                <a:solidFill>
                  <a:srgbClr val="172B69"/>
                </a:solidFill>
                <a:ea typeface="+mn-lt"/>
                <a:cs typeface="+mn-lt"/>
              </a:rPr>
              <a:t>In the context of the </a:t>
            </a:r>
            <a:r>
              <a:rPr lang="en-US">
                <a:ea typeface="+mn-lt"/>
                <a:cs typeface="+mn-lt"/>
              </a:rPr>
              <a:t>KCHRA</a:t>
            </a:r>
            <a:r>
              <a:rPr lang="en-US">
                <a:solidFill>
                  <a:srgbClr val="172B69"/>
                </a:solidFill>
                <a:ea typeface="+mn-lt"/>
                <a:cs typeface="+mn-lt"/>
              </a:rPr>
              <a:t>, a stipend refers to a small payment provided to individuals participating in KCRHA-funded projects or programs. </a:t>
            </a:r>
          </a:p>
          <a:p>
            <a:r>
              <a:rPr lang="en-US">
                <a:solidFill>
                  <a:srgbClr val="172B69"/>
                </a:solidFill>
                <a:ea typeface="+mn-lt"/>
                <a:cs typeface="+mn-lt"/>
              </a:rPr>
              <a:t>The stipend is intended to help offset the costs associated with participation, such as transportation, meals, or childcare to people with lived and living experience of homelessness.</a:t>
            </a:r>
            <a:endParaRPr lang="en-US">
              <a:solidFill>
                <a:srgbClr val="172B69"/>
              </a:solidFill>
            </a:endParaRPr>
          </a:p>
        </p:txBody>
      </p:sp>
    </p:spTree>
    <p:extLst>
      <p:ext uri="{BB962C8B-B14F-4D97-AF65-F5344CB8AC3E}">
        <p14:creationId xmlns:p14="http://schemas.microsoft.com/office/powerpoint/2010/main" val="696840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F656D-24CD-9793-5B85-990F1BFADB89}"/>
              </a:ext>
            </a:extLst>
          </p:cNvPr>
          <p:cNvSpPr>
            <a:spLocks noGrp="1"/>
          </p:cNvSpPr>
          <p:nvPr>
            <p:ph type="title"/>
          </p:nvPr>
        </p:nvSpPr>
        <p:spPr/>
        <p:txBody>
          <a:bodyPr/>
          <a:lstStyle/>
          <a:p>
            <a:r>
              <a:rPr lang="en-US">
                <a:latin typeface="Avenir Next LT Pro"/>
              </a:rPr>
              <a:t>Legal Considerations: References</a:t>
            </a:r>
            <a:endParaRPr lang="en-US"/>
          </a:p>
        </p:txBody>
      </p:sp>
      <p:sp>
        <p:nvSpPr>
          <p:cNvPr id="3" name="Content Placeholder 2">
            <a:extLst>
              <a:ext uri="{FF2B5EF4-FFF2-40B4-BE49-F238E27FC236}">
                <a16:creationId xmlns:a16="http://schemas.microsoft.com/office/drawing/2014/main" id="{C9605B96-3B2C-36BE-1CB6-69094EB794A1}"/>
              </a:ext>
            </a:extLst>
          </p:cNvPr>
          <p:cNvSpPr>
            <a:spLocks noGrp="1"/>
          </p:cNvSpPr>
          <p:nvPr>
            <p:ph idx="1"/>
          </p:nvPr>
        </p:nvSpPr>
        <p:spPr/>
        <p:txBody>
          <a:bodyPr vert="horz" lIns="91440" tIns="45720" rIns="91440" bIns="45720" rtlCol="0" anchor="t">
            <a:normAutofit/>
          </a:bodyPr>
          <a:lstStyle/>
          <a:p>
            <a:pPr marL="0" indent="0">
              <a:buNone/>
            </a:pPr>
            <a:r>
              <a:rPr lang="en-US">
                <a:ea typeface="+mn-lt"/>
                <a:cs typeface="+mn-lt"/>
                <a:hlinkClick r:id="rId2"/>
              </a:rPr>
              <a:t>29 U.S.C. § 203(e)(4)(A)</a:t>
            </a:r>
            <a:endParaRPr lang="en-US">
              <a:ea typeface="+mn-lt"/>
              <a:cs typeface="+mn-lt"/>
            </a:endParaRPr>
          </a:p>
          <a:p>
            <a:pPr>
              <a:buNone/>
            </a:pPr>
            <a:r>
              <a:rPr lang="en-US" sz="2400" b="1">
                <a:solidFill>
                  <a:schemeClr val="tx1"/>
                </a:solidFill>
                <a:latin typeface="Arial Nova"/>
                <a:ea typeface="Verdana"/>
              </a:rPr>
              <a:t>(A)</a:t>
            </a:r>
            <a:r>
              <a:rPr lang="en-US" sz="2400">
                <a:solidFill>
                  <a:schemeClr val="tx1"/>
                </a:solidFill>
                <a:latin typeface="Arial Nova"/>
                <a:ea typeface="Open Sans"/>
                <a:cs typeface="Open Sans"/>
              </a:rPr>
              <a:t>The term “</a:t>
            </a:r>
            <a:r>
              <a:rPr lang="en-US" sz="2400">
                <a:solidFill>
                  <a:schemeClr val="tx1"/>
                </a:solidFill>
                <a:latin typeface="Arial Nova"/>
                <a:ea typeface="Open Sans"/>
                <a:cs typeface="Open Sans"/>
                <a:hlinkClick r:id="rId3">
                  <a:extLst>
                    <a:ext uri="{A12FA001-AC4F-418D-AE19-62706E023703}">
                      <ahyp:hlinkClr xmlns:ahyp="http://schemas.microsoft.com/office/drawing/2018/hyperlinkcolor" val="tx"/>
                    </a:ext>
                  </a:extLst>
                </a:hlinkClick>
              </a:rPr>
              <a:t>employee</a:t>
            </a:r>
            <a:r>
              <a:rPr lang="en-US" sz="2400">
                <a:solidFill>
                  <a:schemeClr val="tx1"/>
                </a:solidFill>
                <a:latin typeface="Arial Nova"/>
                <a:ea typeface="Open Sans"/>
                <a:cs typeface="Open Sans"/>
              </a:rPr>
              <a:t>” does not include any individual who volunteers to perform services for a </a:t>
            </a:r>
            <a:r>
              <a:rPr lang="en-US" sz="2400">
                <a:solidFill>
                  <a:schemeClr val="tx1"/>
                </a:solidFill>
                <a:latin typeface="Arial Nova"/>
                <a:ea typeface="Open Sans"/>
                <a:cs typeface="Open Sans"/>
                <a:hlinkClick r:id="rId4">
                  <a:extLst>
                    <a:ext uri="{A12FA001-AC4F-418D-AE19-62706E023703}">
                      <ahyp:hlinkClr xmlns:ahyp="http://schemas.microsoft.com/office/drawing/2018/hyperlinkcolor" val="tx"/>
                    </a:ext>
                  </a:extLst>
                </a:hlinkClick>
              </a:rPr>
              <a:t>public agency</a:t>
            </a:r>
            <a:r>
              <a:rPr lang="en-US" sz="2400">
                <a:solidFill>
                  <a:schemeClr val="tx1"/>
                </a:solidFill>
                <a:latin typeface="Arial Nova"/>
                <a:ea typeface="Open Sans"/>
                <a:cs typeface="Open Sans"/>
              </a:rPr>
              <a:t> which is a</a:t>
            </a:r>
            <a:r>
              <a:rPr lang="en-US" sz="2400">
                <a:solidFill>
                  <a:schemeClr val="tx1"/>
                </a:solidFill>
                <a:latin typeface="Arial Nova"/>
                <a:ea typeface="Open Sans"/>
                <a:cs typeface="Open Sans"/>
                <a:hlinkClick r:id="rId5">
                  <a:extLst>
                    <a:ext uri="{A12FA001-AC4F-418D-AE19-62706E023703}">
                      <ahyp:hlinkClr xmlns:ahyp="http://schemas.microsoft.com/office/drawing/2018/hyperlinkcolor" val="tx"/>
                    </a:ext>
                  </a:extLst>
                </a:hlinkClick>
              </a:rPr>
              <a:t> State,</a:t>
            </a:r>
            <a:r>
              <a:rPr lang="en-US" sz="2400">
                <a:solidFill>
                  <a:schemeClr val="tx1"/>
                </a:solidFill>
                <a:latin typeface="Arial Nova"/>
                <a:ea typeface="Open Sans"/>
                <a:cs typeface="Open Sans"/>
              </a:rPr>
              <a:t> a political subdivision of a</a:t>
            </a:r>
            <a:r>
              <a:rPr lang="en-US" sz="2400">
                <a:solidFill>
                  <a:schemeClr val="tx1"/>
                </a:solidFill>
                <a:latin typeface="Arial Nova"/>
                <a:ea typeface="Open Sans"/>
                <a:cs typeface="Open Sans"/>
                <a:hlinkClick r:id="rId5">
                  <a:extLst>
                    <a:ext uri="{A12FA001-AC4F-418D-AE19-62706E023703}">
                      <ahyp:hlinkClr xmlns:ahyp="http://schemas.microsoft.com/office/drawing/2018/hyperlinkcolor" val="tx"/>
                    </a:ext>
                  </a:extLst>
                </a:hlinkClick>
              </a:rPr>
              <a:t> State,</a:t>
            </a:r>
            <a:r>
              <a:rPr lang="en-US" sz="2400">
                <a:solidFill>
                  <a:schemeClr val="tx1"/>
                </a:solidFill>
                <a:latin typeface="Arial Nova"/>
                <a:ea typeface="Open Sans"/>
                <a:cs typeface="Open Sans"/>
              </a:rPr>
              <a:t> or an interstate governmental agency, if—</a:t>
            </a:r>
            <a:endParaRPr lang="en-US" sz="2400">
              <a:solidFill>
                <a:schemeClr val="tx1"/>
              </a:solidFill>
              <a:latin typeface="Arial Nova"/>
            </a:endParaRPr>
          </a:p>
          <a:p>
            <a:pPr lvl="1">
              <a:buNone/>
            </a:pPr>
            <a:r>
              <a:rPr lang="en-US" b="1">
                <a:solidFill>
                  <a:srgbClr val="333333"/>
                </a:solidFill>
                <a:latin typeface="Arial Nova"/>
                <a:ea typeface="Verdana"/>
              </a:rPr>
              <a:t>(</a:t>
            </a:r>
            <a:r>
              <a:rPr lang="en-US" b="1" err="1">
                <a:solidFill>
                  <a:srgbClr val="333333"/>
                </a:solidFill>
                <a:latin typeface="Arial Nova"/>
                <a:ea typeface="Verdana"/>
              </a:rPr>
              <a:t>i</a:t>
            </a:r>
            <a:r>
              <a:rPr lang="en-US" b="1">
                <a:solidFill>
                  <a:srgbClr val="333333"/>
                </a:solidFill>
                <a:latin typeface="Arial Nova"/>
                <a:ea typeface="Verdana"/>
              </a:rPr>
              <a:t>)</a:t>
            </a:r>
            <a:r>
              <a:rPr lang="en-US" b="1">
                <a:solidFill>
                  <a:srgbClr val="333333"/>
                </a:solidFill>
                <a:latin typeface="Arial Nova"/>
                <a:ea typeface="Verdana"/>
                <a:cs typeface="Open Sans"/>
              </a:rPr>
              <a:t> </a:t>
            </a:r>
            <a:r>
              <a:rPr lang="en-US">
                <a:solidFill>
                  <a:srgbClr val="333333"/>
                </a:solidFill>
                <a:latin typeface="Arial Nova"/>
                <a:ea typeface="Open Sans"/>
                <a:cs typeface="Open Sans"/>
              </a:rPr>
              <a:t>the individual receives no compensation or is paid expenses, reasonable benefits, or a nominal fee to perform the services for which the individual volunteered; and</a:t>
            </a:r>
            <a:endParaRPr lang="en-US">
              <a:latin typeface="Arial Nova"/>
            </a:endParaRPr>
          </a:p>
          <a:p>
            <a:pPr lvl="1">
              <a:buNone/>
            </a:pPr>
            <a:r>
              <a:rPr lang="en-US" b="1">
                <a:solidFill>
                  <a:srgbClr val="333333"/>
                </a:solidFill>
                <a:latin typeface="Arial Nova"/>
                <a:ea typeface="Verdana"/>
              </a:rPr>
              <a:t>(ii)</a:t>
            </a:r>
            <a:r>
              <a:rPr lang="en-US" b="1">
                <a:solidFill>
                  <a:srgbClr val="333333"/>
                </a:solidFill>
                <a:latin typeface="Arial Nova"/>
                <a:ea typeface="Verdana"/>
                <a:cs typeface="Open Sans"/>
              </a:rPr>
              <a:t> </a:t>
            </a:r>
            <a:r>
              <a:rPr lang="en-US">
                <a:solidFill>
                  <a:schemeClr val="tx1"/>
                </a:solidFill>
                <a:latin typeface="Arial Nova"/>
                <a:ea typeface="Open Sans"/>
                <a:cs typeface="Open Sans"/>
              </a:rPr>
              <a:t>such services are not the same type of services which the individual is employed to perform for such </a:t>
            </a:r>
            <a:r>
              <a:rPr lang="en-US">
                <a:solidFill>
                  <a:schemeClr val="tx1"/>
                </a:solidFill>
                <a:latin typeface="Arial Nova"/>
                <a:ea typeface="Open Sans"/>
                <a:cs typeface="Open Sans"/>
                <a:hlinkClick r:id="rId4">
                  <a:extLst>
                    <a:ext uri="{A12FA001-AC4F-418D-AE19-62706E023703}">
                      <ahyp:hlinkClr xmlns:ahyp="http://schemas.microsoft.com/office/drawing/2018/hyperlinkcolor" val="tx"/>
                    </a:ext>
                  </a:extLst>
                </a:hlinkClick>
              </a:rPr>
              <a:t>public agency</a:t>
            </a:r>
            <a:r>
              <a:rPr lang="en-US">
                <a:solidFill>
                  <a:schemeClr val="tx1"/>
                </a:solidFill>
                <a:latin typeface="Arial Nova"/>
                <a:ea typeface="Open Sans"/>
                <a:cs typeface="Open Sans"/>
              </a:rPr>
              <a:t>.</a:t>
            </a:r>
            <a:endParaRPr lang="en-US">
              <a:solidFill>
                <a:schemeClr val="tx1"/>
              </a:solidFill>
              <a:latin typeface="Arial Nova"/>
            </a:endParaRPr>
          </a:p>
          <a:p>
            <a:pPr lvl="1">
              <a:buNone/>
            </a:pPr>
            <a:endParaRPr lang="en-US">
              <a:solidFill>
                <a:schemeClr val="tx1"/>
              </a:solidFill>
              <a:latin typeface="Arial Nova"/>
              <a:ea typeface="Open Sans"/>
              <a:cs typeface="Open Sans"/>
            </a:endParaRPr>
          </a:p>
          <a:p>
            <a:pPr marL="0" indent="0">
              <a:buNone/>
            </a:pPr>
            <a:endParaRPr lang="en-US"/>
          </a:p>
        </p:txBody>
      </p:sp>
    </p:spTree>
    <p:extLst>
      <p:ext uri="{BB962C8B-B14F-4D97-AF65-F5344CB8AC3E}">
        <p14:creationId xmlns:p14="http://schemas.microsoft.com/office/powerpoint/2010/main" val="959572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68DDF-D7D4-B345-490A-2674F4ACAC3B}"/>
              </a:ext>
            </a:extLst>
          </p:cNvPr>
          <p:cNvSpPr>
            <a:spLocks noGrp="1"/>
          </p:cNvSpPr>
          <p:nvPr>
            <p:ph type="title"/>
          </p:nvPr>
        </p:nvSpPr>
        <p:spPr/>
        <p:txBody>
          <a:bodyPr/>
          <a:lstStyle/>
          <a:p>
            <a:r>
              <a:rPr lang="en-US">
                <a:latin typeface="Avenir Next LT Pro"/>
              </a:rPr>
              <a:t>Legal Considerations: Breakdown</a:t>
            </a:r>
            <a:endParaRPr lang="en-US"/>
          </a:p>
        </p:txBody>
      </p:sp>
      <p:sp>
        <p:nvSpPr>
          <p:cNvPr id="3" name="Content Placeholder 2">
            <a:extLst>
              <a:ext uri="{FF2B5EF4-FFF2-40B4-BE49-F238E27FC236}">
                <a16:creationId xmlns:a16="http://schemas.microsoft.com/office/drawing/2014/main" id="{402EB0AF-E058-9023-FB89-1755DB15B722}"/>
              </a:ext>
            </a:extLst>
          </p:cNvPr>
          <p:cNvSpPr>
            <a:spLocks noGrp="1"/>
          </p:cNvSpPr>
          <p:nvPr>
            <p:ph idx="1"/>
          </p:nvPr>
        </p:nvSpPr>
        <p:spPr/>
        <p:txBody>
          <a:bodyPr vert="horz" lIns="91440" tIns="45720" rIns="91440" bIns="45720" rtlCol="0" anchor="t">
            <a:normAutofit fontScale="92500" lnSpcReduction="10000"/>
          </a:bodyPr>
          <a:lstStyle/>
          <a:p>
            <a:pPr marL="0" indent="0">
              <a:buNone/>
            </a:pPr>
            <a:r>
              <a:rPr lang="en-US" b="1">
                <a:ea typeface="+mn-lt"/>
                <a:cs typeface="+mn-lt"/>
              </a:rPr>
              <a:t>Can volunteers receive a stipend?</a:t>
            </a:r>
            <a:r>
              <a:rPr lang="en-US">
                <a:ea typeface="+mn-lt"/>
                <a:cs typeface="+mn-lt"/>
              </a:rPr>
              <a:t> Yes, but it must be a </a:t>
            </a:r>
            <a:r>
              <a:rPr lang="en-US" i="1">
                <a:ea typeface="+mn-lt"/>
                <a:cs typeface="+mn-lt"/>
              </a:rPr>
              <a:t>nominal</a:t>
            </a:r>
            <a:r>
              <a:rPr lang="en-US">
                <a:ea typeface="+mn-lt"/>
                <a:cs typeface="+mn-lt"/>
              </a:rPr>
              <a:t> amount.</a:t>
            </a:r>
            <a:endParaRPr lang="en-US"/>
          </a:p>
          <a:p>
            <a:pPr marL="0" indent="0">
              <a:buNone/>
            </a:pPr>
            <a:r>
              <a:rPr lang="en-US" b="1">
                <a:ea typeface="+mn-lt"/>
                <a:cs typeface="+mn-lt"/>
              </a:rPr>
              <a:t>Nominal means:</a:t>
            </a:r>
            <a:r>
              <a:rPr lang="en-US">
                <a:ea typeface="+mn-lt"/>
                <a:cs typeface="+mn-lt"/>
              </a:rPr>
              <a:t> </a:t>
            </a:r>
            <a:endParaRPr lang="en-US"/>
          </a:p>
          <a:p>
            <a:pPr lvl="1">
              <a:buFont typeface="Wingdings" panose="020B0604020202020204" pitchFamily="34" charset="0"/>
              <a:buChar char="ü"/>
            </a:pPr>
            <a:r>
              <a:rPr lang="en-US">
                <a:ea typeface="+mn-lt"/>
                <a:cs typeface="+mn-lt"/>
              </a:rPr>
              <a:t>It's a small "thank you," not a wage.</a:t>
            </a:r>
            <a:endParaRPr lang="en-US"/>
          </a:p>
          <a:p>
            <a:pPr lvl="1">
              <a:buFont typeface="Wingdings" panose="020B0604020202020204" pitchFamily="34" charset="0"/>
              <a:buChar char="ü"/>
            </a:pPr>
            <a:r>
              <a:rPr lang="en-US">
                <a:ea typeface="+mn-lt"/>
                <a:cs typeface="+mn-lt"/>
              </a:rPr>
              <a:t>It's not tied to how much work is completed.</a:t>
            </a:r>
            <a:endParaRPr lang="en-US"/>
          </a:p>
          <a:p>
            <a:pPr lvl="1">
              <a:buFont typeface="Wingdings" panose="020B0604020202020204" pitchFamily="34" charset="0"/>
              <a:buChar char="ü"/>
            </a:pPr>
            <a:r>
              <a:rPr lang="en-US">
                <a:ea typeface="+mn-lt"/>
                <a:cs typeface="+mn-lt"/>
              </a:rPr>
              <a:t>Generally, it's less than 20% of what a paid employee would earn for the same full-time job.</a:t>
            </a:r>
            <a:endParaRPr lang="en-US"/>
          </a:p>
          <a:p>
            <a:pPr marL="0" indent="0">
              <a:buNone/>
            </a:pPr>
            <a:r>
              <a:rPr lang="en-US" b="1">
                <a:ea typeface="+mn-lt"/>
                <a:cs typeface="+mn-lt"/>
              </a:rPr>
              <a:t>Watch out for:</a:t>
            </a:r>
            <a:r>
              <a:rPr lang="en-US">
                <a:ea typeface="+mn-lt"/>
                <a:cs typeface="+mn-lt"/>
              </a:rPr>
              <a:t> If the value of what a "volunteer" receives goes over $500 in a year, they may be considered an employee or contractor, not a volunteer.</a:t>
            </a:r>
            <a:endParaRPr lang="en-US"/>
          </a:p>
          <a:p>
            <a:pPr marL="0" indent="0">
              <a:buNone/>
            </a:pPr>
            <a:endParaRPr lang="en-US"/>
          </a:p>
          <a:p>
            <a:pPr marL="0" indent="0">
              <a:buNone/>
            </a:pPr>
            <a:endParaRPr lang="en-US"/>
          </a:p>
        </p:txBody>
      </p:sp>
      <p:sp>
        <p:nvSpPr>
          <p:cNvPr id="4" name="TextBox 3">
            <a:extLst>
              <a:ext uri="{FF2B5EF4-FFF2-40B4-BE49-F238E27FC236}">
                <a16:creationId xmlns:a16="http://schemas.microsoft.com/office/drawing/2014/main" id="{CDBBE329-0FE1-797D-4441-7F79C4B4A6B9}"/>
              </a:ext>
            </a:extLst>
          </p:cNvPr>
          <p:cNvSpPr txBox="1"/>
          <p:nvPr/>
        </p:nvSpPr>
        <p:spPr>
          <a:xfrm>
            <a:off x="1216128" y="6209626"/>
            <a:ext cx="6909821"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hlinkClick r:id="rId2"/>
              </a:rPr>
              <a:t>WA State Department of Labor and Industries - Volunteers</a:t>
            </a:r>
            <a:endParaRPr lang="en-US"/>
          </a:p>
        </p:txBody>
      </p:sp>
    </p:spTree>
    <p:extLst>
      <p:ext uri="{BB962C8B-B14F-4D97-AF65-F5344CB8AC3E}">
        <p14:creationId xmlns:p14="http://schemas.microsoft.com/office/powerpoint/2010/main" val="1361634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C899E-92AD-A0DC-49DB-D5F53EABADD5}"/>
              </a:ext>
            </a:extLst>
          </p:cNvPr>
          <p:cNvSpPr>
            <a:spLocks noGrp="1"/>
          </p:cNvSpPr>
          <p:nvPr>
            <p:ph type="title"/>
          </p:nvPr>
        </p:nvSpPr>
        <p:spPr/>
        <p:txBody>
          <a:bodyPr/>
          <a:lstStyle/>
          <a:p>
            <a:r>
              <a:rPr lang="en-US">
                <a:latin typeface="Avenir Next LT Pro"/>
              </a:rPr>
              <a:t>2025 KCRHA Stipend Budget</a:t>
            </a:r>
            <a:endParaRPr lang="en-US"/>
          </a:p>
        </p:txBody>
      </p:sp>
      <p:sp>
        <p:nvSpPr>
          <p:cNvPr id="3" name="Content Placeholder 2">
            <a:extLst>
              <a:ext uri="{FF2B5EF4-FFF2-40B4-BE49-F238E27FC236}">
                <a16:creationId xmlns:a16="http://schemas.microsoft.com/office/drawing/2014/main" id="{9F671FEE-30D2-8DCC-034D-9182B8418EF5}"/>
              </a:ext>
            </a:extLst>
          </p:cNvPr>
          <p:cNvSpPr>
            <a:spLocks noGrp="1"/>
          </p:cNvSpPr>
          <p:nvPr>
            <p:ph sz="half" idx="1"/>
          </p:nvPr>
        </p:nvSpPr>
        <p:spPr/>
        <p:txBody>
          <a:bodyPr vert="horz" lIns="91440" tIns="45720" rIns="91440" bIns="45720" rtlCol="0" anchor="t">
            <a:normAutofit/>
          </a:bodyPr>
          <a:lstStyle/>
          <a:p>
            <a:r>
              <a:rPr lang="en-US"/>
              <a:t>Fund Sources:</a:t>
            </a:r>
          </a:p>
          <a:p>
            <a:pPr lvl="1">
              <a:buFont typeface="Courier New" panose="020B0604020202020204" pitchFamily="34" charset="0"/>
              <a:buChar char="o"/>
            </a:pPr>
            <a:r>
              <a:rPr lang="en-US"/>
              <a:t>CoC Planning Grant</a:t>
            </a:r>
          </a:p>
          <a:p>
            <a:pPr lvl="2">
              <a:buFont typeface="Courier New" panose="020B0604020202020204" pitchFamily="34" charset="0"/>
              <a:buChar char="o"/>
            </a:pPr>
            <a:r>
              <a:rPr lang="en-US"/>
              <a:t>CoC Board</a:t>
            </a:r>
          </a:p>
          <a:p>
            <a:pPr lvl="2">
              <a:buFont typeface="Courier New" panose="020B0604020202020204" pitchFamily="34" charset="0"/>
              <a:buChar char="o"/>
            </a:pPr>
            <a:r>
              <a:rPr lang="en-US"/>
              <a:t>YAB</a:t>
            </a:r>
          </a:p>
          <a:p>
            <a:pPr lvl="2">
              <a:buFont typeface="Courier New" panose="020B0604020202020204" pitchFamily="34" charset="0"/>
              <a:buChar char="o"/>
            </a:pPr>
            <a:r>
              <a:rPr lang="en-US"/>
              <a:t>CoC Committees/Workgroups</a:t>
            </a:r>
          </a:p>
          <a:p>
            <a:pPr lvl="2">
              <a:buFont typeface="Courier New" panose="020B0604020202020204" pitchFamily="34" charset="0"/>
              <a:buChar char="o"/>
            </a:pPr>
            <a:r>
              <a:rPr lang="en-US"/>
              <a:t>NOFO Rating </a:t>
            </a:r>
          </a:p>
          <a:p>
            <a:pPr lvl="1">
              <a:buFont typeface="Courier New" panose="020B0604020202020204" pitchFamily="34" charset="0"/>
              <a:buChar char="o"/>
            </a:pPr>
            <a:r>
              <a:rPr lang="en-US"/>
              <a:t>KCRHA General Admin</a:t>
            </a:r>
          </a:p>
          <a:p>
            <a:pPr lvl="2">
              <a:buFont typeface="Courier New" panose="020B0604020202020204" pitchFamily="34" charset="0"/>
              <a:buChar char="o"/>
            </a:pPr>
            <a:r>
              <a:rPr lang="en-US"/>
              <a:t>RFP Rating</a:t>
            </a:r>
          </a:p>
        </p:txBody>
      </p:sp>
      <p:graphicFrame>
        <p:nvGraphicFramePr>
          <p:cNvPr id="7" name="Content Placeholder 6">
            <a:extLst>
              <a:ext uri="{FF2B5EF4-FFF2-40B4-BE49-F238E27FC236}">
                <a16:creationId xmlns:a16="http://schemas.microsoft.com/office/drawing/2014/main" id="{CD18DF89-015C-3B80-3E3F-EC4B4B2DD965}"/>
              </a:ext>
            </a:extLst>
          </p:cNvPr>
          <p:cNvGraphicFramePr>
            <a:graphicFrameLocks noGrp="1"/>
          </p:cNvGraphicFramePr>
          <p:nvPr>
            <p:ph sz="half" idx="2"/>
            <p:extLst>
              <p:ext uri="{D42A27DB-BD31-4B8C-83A1-F6EECF244321}">
                <p14:modId xmlns:p14="http://schemas.microsoft.com/office/powerpoint/2010/main" val="3869382644"/>
              </p:ext>
            </p:extLst>
          </p:nvPr>
        </p:nvGraphicFramePr>
        <p:xfrm>
          <a:off x="6172200" y="1825625"/>
          <a:ext cx="5181600" cy="39798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45102987"/>
      </p:ext>
    </p:extLst>
  </p:cSld>
  <p:clrMapOvr>
    <a:masterClrMapping/>
  </p:clrMapOvr>
  <p:extLst>
    <p:ext uri="{6950BFC3-D8DA-4A85-94F7-54DA5524770B}">
      <p188:commentRel xmlns:p188="http://schemas.microsoft.com/office/powerpoint/2018/8/main" r:id="rId2"/>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40E17-8BC2-53EA-BE62-3AFB121E43CA}"/>
              </a:ext>
            </a:extLst>
          </p:cNvPr>
          <p:cNvSpPr>
            <a:spLocks noGrp="1"/>
          </p:cNvSpPr>
          <p:nvPr>
            <p:ph type="title"/>
          </p:nvPr>
        </p:nvSpPr>
        <p:spPr/>
        <p:txBody>
          <a:bodyPr>
            <a:normAutofit fontScale="90000"/>
          </a:bodyPr>
          <a:lstStyle/>
          <a:p>
            <a:r>
              <a:rPr lang="en-US"/>
              <a:t>2025 Stipend Budget by Programs &amp; Projects</a:t>
            </a:r>
          </a:p>
        </p:txBody>
      </p:sp>
      <p:sp>
        <p:nvSpPr>
          <p:cNvPr id="3" name="Content Placeholder 2">
            <a:extLst>
              <a:ext uri="{FF2B5EF4-FFF2-40B4-BE49-F238E27FC236}">
                <a16:creationId xmlns:a16="http://schemas.microsoft.com/office/drawing/2014/main" id="{14FDC839-3098-1C32-E3B0-B9067BDBAAF3}"/>
              </a:ext>
            </a:extLst>
          </p:cNvPr>
          <p:cNvSpPr>
            <a:spLocks noGrp="1"/>
          </p:cNvSpPr>
          <p:nvPr>
            <p:ph sz="half" idx="1"/>
          </p:nvPr>
        </p:nvSpPr>
        <p:spPr>
          <a:xfrm>
            <a:off x="838200" y="1825625"/>
            <a:ext cx="4174067" cy="3979952"/>
          </a:xfrm>
        </p:spPr>
        <p:txBody>
          <a:bodyPr/>
          <a:lstStyle/>
          <a:p>
            <a:r>
              <a:rPr lang="en-US"/>
              <a:t>KCRHA staff must request stipends for a program or project.</a:t>
            </a:r>
          </a:p>
          <a:p>
            <a:r>
              <a:rPr lang="en-US"/>
              <a:t>There must be funding available to approve the program/project for stipends to be available.</a:t>
            </a:r>
          </a:p>
        </p:txBody>
      </p:sp>
      <p:graphicFrame>
        <p:nvGraphicFramePr>
          <p:cNvPr id="7" name="Content Placeholder 6">
            <a:extLst>
              <a:ext uri="{FF2B5EF4-FFF2-40B4-BE49-F238E27FC236}">
                <a16:creationId xmlns:a16="http://schemas.microsoft.com/office/drawing/2014/main" id="{09AE57A5-36EF-4A2C-2092-1C911EFFE61C}"/>
              </a:ext>
            </a:extLst>
          </p:cNvPr>
          <p:cNvGraphicFramePr>
            <a:graphicFrameLocks noGrp="1"/>
          </p:cNvGraphicFramePr>
          <p:nvPr>
            <p:ph sz="half" idx="2"/>
            <p:extLst>
              <p:ext uri="{D42A27DB-BD31-4B8C-83A1-F6EECF244321}">
                <p14:modId xmlns:p14="http://schemas.microsoft.com/office/powerpoint/2010/main" val="2785772773"/>
              </p:ext>
            </p:extLst>
          </p:nvPr>
        </p:nvGraphicFramePr>
        <p:xfrm>
          <a:off x="5174074" y="1298811"/>
          <a:ext cx="6668910" cy="467601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434867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AC3B5C-FC1B-A640-F3B4-2E980A44D82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772EA6-84D2-4608-C89F-15AAA92FFE30}"/>
              </a:ext>
            </a:extLst>
          </p:cNvPr>
          <p:cNvSpPr>
            <a:spLocks noGrp="1"/>
          </p:cNvSpPr>
          <p:nvPr>
            <p:ph type="title"/>
          </p:nvPr>
        </p:nvSpPr>
        <p:spPr/>
        <p:txBody>
          <a:bodyPr>
            <a:normAutofit fontScale="90000"/>
          </a:bodyPr>
          <a:lstStyle/>
          <a:p>
            <a:r>
              <a:rPr lang="en-US">
                <a:latin typeface="Avenir Next LT Pro"/>
              </a:rPr>
              <a:t>KCRHA Stipend Policy: Eligible Activities</a:t>
            </a:r>
            <a:endParaRPr lang="en-US"/>
          </a:p>
        </p:txBody>
      </p:sp>
      <p:sp>
        <p:nvSpPr>
          <p:cNvPr id="3" name="Content Placeholder 2">
            <a:extLst>
              <a:ext uri="{FF2B5EF4-FFF2-40B4-BE49-F238E27FC236}">
                <a16:creationId xmlns:a16="http://schemas.microsoft.com/office/drawing/2014/main" id="{5C494279-AB33-CC03-B0CA-6E0759831164}"/>
              </a:ext>
            </a:extLst>
          </p:cNvPr>
          <p:cNvSpPr>
            <a:spLocks noGrp="1"/>
          </p:cNvSpPr>
          <p:nvPr>
            <p:ph idx="1"/>
          </p:nvPr>
        </p:nvSpPr>
        <p:spPr>
          <a:xfrm>
            <a:off x="838200" y="1694997"/>
            <a:ext cx="10515600" cy="4270268"/>
          </a:xfrm>
        </p:spPr>
        <p:txBody>
          <a:bodyPr vert="horz" lIns="91440" tIns="45720" rIns="91440" bIns="45720" rtlCol="0" anchor="t">
            <a:noAutofit/>
          </a:bodyPr>
          <a:lstStyle/>
          <a:p>
            <a:pPr>
              <a:buFont typeface="Arial"/>
              <a:buChar char="•"/>
            </a:pPr>
            <a:r>
              <a:rPr lang="en-US" sz="1400" b="1"/>
              <a:t>Meetings &amp; Collaboration</a:t>
            </a:r>
            <a:endParaRPr lang="en-US"/>
          </a:p>
          <a:p>
            <a:pPr marL="971550" lvl="1" indent="-285750">
              <a:buFont typeface="Arial"/>
              <a:buChar char="•"/>
            </a:pPr>
            <a:r>
              <a:rPr lang="en-US" sz="1400"/>
              <a:t>Participation in regular board, committee, and workgroup meetings where the PLE was appointed, elected, or selected for a formal role (e.g., CoC Board, Youth Action Board).</a:t>
            </a:r>
          </a:p>
          <a:p>
            <a:pPr marL="971550" lvl="1" indent="-285750">
              <a:buFont typeface="Arial"/>
              <a:buChar char="•"/>
            </a:pPr>
            <a:r>
              <a:rPr lang="en-US" sz="1400"/>
              <a:t>Participation in planning and coordination meetings related to the KCRHA project or program (e.g., sessions seeking formal input on program design).</a:t>
            </a:r>
          </a:p>
          <a:p>
            <a:pPr>
              <a:buFont typeface="Arial"/>
              <a:buChar char="•"/>
            </a:pPr>
            <a:r>
              <a:rPr lang="en-US" sz="1400" b="1"/>
              <a:t>Training &amp; Development</a:t>
            </a:r>
          </a:p>
          <a:p>
            <a:pPr marL="971550" lvl="1" indent="-285750">
              <a:buFont typeface="Arial"/>
              <a:buChar char="•"/>
            </a:pPr>
            <a:r>
              <a:rPr lang="en-US" sz="1400"/>
              <a:t>Attending training to aid with the project or program that has been authorized to pay stipends.</a:t>
            </a:r>
          </a:p>
          <a:p>
            <a:pPr marL="971550" lvl="1" indent="-285750">
              <a:buFont typeface="Arial"/>
              <a:buChar char="•"/>
            </a:pPr>
            <a:r>
              <a:rPr lang="en-US" sz="1400"/>
              <a:t>Participating in debrief sessions and capacity-building activities related to the stipend project or program.</a:t>
            </a:r>
          </a:p>
          <a:p>
            <a:pPr>
              <a:buFont typeface="Arial"/>
              <a:buChar char="•"/>
            </a:pPr>
            <a:r>
              <a:rPr lang="en-US" sz="1400" b="1"/>
              <a:t>Preparation &amp; Follow-Up</a:t>
            </a:r>
          </a:p>
          <a:p>
            <a:pPr marL="971550" lvl="1" indent="-285750">
              <a:buFont typeface="Arial"/>
              <a:buChar char="•"/>
            </a:pPr>
            <a:r>
              <a:rPr lang="en-US" sz="1400"/>
              <a:t>Reviewing meeting materials, relevant program documents, and completing assigned tasks directly related to the stipend project or program.</a:t>
            </a:r>
          </a:p>
          <a:p>
            <a:pPr>
              <a:buFont typeface="Arial"/>
              <a:buChar char="•"/>
            </a:pPr>
            <a:r>
              <a:rPr lang="en-US" sz="1400" b="1"/>
              <a:t>Representation</a:t>
            </a:r>
          </a:p>
          <a:p>
            <a:pPr marL="971550" lvl="1" indent="-285750">
              <a:buFont typeface="Arial"/>
              <a:buChar char="•"/>
            </a:pPr>
            <a:r>
              <a:rPr lang="en-US" sz="1400"/>
              <a:t>Presenting at a board meeting as a representative of the project or program that has been authorized to pay stipends.</a:t>
            </a:r>
          </a:p>
          <a:p>
            <a:pPr>
              <a:buFont typeface="Arial"/>
              <a:buChar char="•"/>
            </a:pPr>
            <a:r>
              <a:rPr lang="en-US" sz="1400" b="1"/>
              <a:t>Application &amp; Evaluation Work</a:t>
            </a:r>
          </a:p>
          <a:p>
            <a:pPr marL="971550" lvl="1" indent="-285750">
              <a:buFont typeface="Arial"/>
              <a:buChar char="•"/>
            </a:pPr>
            <a:r>
              <a:rPr lang="en-US" sz="1400"/>
              <a:t>Participating in application rating and evaluation processes.</a:t>
            </a:r>
          </a:p>
        </p:txBody>
      </p:sp>
    </p:spTree>
    <p:extLst>
      <p:ext uri="{BB962C8B-B14F-4D97-AF65-F5344CB8AC3E}">
        <p14:creationId xmlns:p14="http://schemas.microsoft.com/office/powerpoint/2010/main" val="3054944882"/>
      </p:ext>
    </p:extLst>
  </p:cSld>
  <p:clrMapOvr>
    <a:masterClrMapping/>
  </p:clrMapOvr>
  <p:extLst>
    <p:ext uri="{6950BFC3-D8DA-4A85-94F7-54DA5524770B}">
      <p188:commentRel xmlns:p188="http://schemas.microsoft.com/office/powerpoint/2018/8/main" r:id="rId2"/>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8E4C0-177C-CE52-786E-518DC4CF126F}"/>
              </a:ext>
            </a:extLst>
          </p:cNvPr>
          <p:cNvSpPr>
            <a:spLocks noGrp="1"/>
          </p:cNvSpPr>
          <p:nvPr>
            <p:ph type="title"/>
          </p:nvPr>
        </p:nvSpPr>
        <p:spPr/>
        <p:txBody>
          <a:bodyPr>
            <a:normAutofit fontScale="90000"/>
          </a:bodyPr>
          <a:lstStyle/>
          <a:p>
            <a:r>
              <a:rPr lang="en-US">
                <a:latin typeface="Avenir Next LT Pro"/>
              </a:rPr>
              <a:t>KCRHA Stipend Policy: Ineligible Activities</a:t>
            </a:r>
            <a:endParaRPr lang="en-US"/>
          </a:p>
        </p:txBody>
      </p:sp>
      <p:sp>
        <p:nvSpPr>
          <p:cNvPr id="3" name="Content Placeholder 2">
            <a:extLst>
              <a:ext uri="{FF2B5EF4-FFF2-40B4-BE49-F238E27FC236}">
                <a16:creationId xmlns:a16="http://schemas.microsoft.com/office/drawing/2014/main" id="{58A8FD71-D067-20CD-DDC6-34B3FBD4F74C}"/>
              </a:ext>
            </a:extLst>
          </p:cNvPr>
          <p:cNvSpPr>
            <a:spLocks noGrp="1"/>
          </p:cNvSpPr>
          <p:nvPr>
            <p:ph idx="1"/>
          </p:nvPr>
        </p:nvSpPr>
        <p:spPr/>
        <p:txBody>
          <a:bodyPr>
            <a:normAutofit fontScale="77500" lnSpcReduction="20000"/>
          </a:bodyPr>
          <a:lstStyle/>
          <a:p>
            <a:pPr algn="l" rtl="0" fontAlgn="base">
              <a:lnSpc>
                <a:spcPct val="150000"/>
              </a:lnSpc>
              <a:buNone/>
            </a:pPr>
            <a:r>
              <a:rPr lang="en-US" sz="2000" b="0" i="0">
                <a:solidFill>
                  <a:srgbClr val="000000"/>
                </a:solidFill>
                <a:effectLst/>
                <a:latin typeface="Arial Nova" panose="020B0504020202020204" pitchFamily="34" charset="0"/>
              </a:rPr>
              <a:t>The following activities/scenarios are not eligible for stipend payment:   </a:t>
            </a:r>
            <a:endParaRPr lang="en-US" sz="3200" b="0" i="0">
              <a:solidFill>
                <a:srgbClr val="000000"/>
              </a:solidFill>
              <a:effectLst/>
              <a:latin typeface="Arial Nova" panose="020B0504020202020204" pitchFamily="34" charset="0"/>
            </a:endParaRPr>
          </a:p>
          <a:p>
            <a:pPr algn="l" rtl="0" fontAlgn="base">
              <a:lnSpc>
                <a:spcPct val="150000"/>
              </a:lnSpc>
              <a:buFont typeface="+mj-lt"/>
              <a:buAutoNum type="arabicPeriod"/>
            </a:pPr>
            <a:r>
              <a:rPr lang="en-US" sz="2000" b="0" i="0">
                <a:solidFill>
                  <a:srgbClr val="000000"/>
                </a:solidFill>
                <a:effectLst/>
                <a:latin typeface="Arial Nova" panose="020B0504020202020204" pitchFamily="34" charset="0"/>
              </a:rPr>
              <a:t>PLEs who participate as part of their job responsibilities or while being paid by their employer. </a:t>
            </a:r>
          </a:p>
          <a:p>
            <a:pPr algn="l" rtl="0" fontAlgn="base">
              <a:lnSpc>
                <a:spcPct val="150000"/>
              </a:lnSpc>
              <a:buFont typeface="+mj-lt"/>
              <a:buAutoNum type="arabicPeriod" startAt="2"/>
            </a:pPr>
            <a:r>
              <a:rPr lang="en-US" sz="2000" b="0" i="0">
                <a:solidFill>
                  <a:srgbClr val="000000"/>
                </a:solidFill>
                <a:effectLst/>
                <a:latin typeface="Arial Nova" panose="020B0504020202020204" pitchFamily="34" charset="0"/>
              </a:rPr>
              <a:t>Participation in an activity for which KCRHA covered the cost of attendance or participation (e.g., attendance at a conference).   </a:t>
            </a:r>
          </a:p>
          <a:p>
            <a:pPr algn="l" rtl="0" fontAlgn="base">
              <a:lnSpc>
                <a:spcPct val="150000"/>
              </a:lnSpc>
              <a:buFont typeface="+mj-lt"/>
              <a:buAutoNum type="arabicPeriod" startAt="3"/>
            </a:pPr>
            <a:r>
              <a:rPr lang="en-US" sz="2000" b="0" i="0">
                <a:solidFill>
                  <a:srgbClr val="000000"/>
                </a:solidFill>
                <a:effectLst/>
                <a:latin typeface="Arial Nova" panose="020B0504020202020204" pitchFamily="34" charset="0"/>
              </a:rPr>
              <a:t>Time to travel to and from an activity.   </a:t>
            </a:r>
          </a:p>
          <a:p>
            <a:pPr algn="l" rtl="0" fontAlgn="base">
              <a:lnSpc>
                <a:spcPct val="150000"/>
              </a:lnSpc>
              <a:buFont typeface="+mj-lt"/>
              <a:buAutoNum type="arabicPeriod" startAt="4"/>
            </a:pPr>
            <a:r>
              <a:rPr lang="en-US" sz="2000" b="0" i="0">
                <a:solidFill>
                  <a:srgbClr val="000000"/>
                </a:solidFill>
                <a:effectLst/>
                <a:latin typeface="Arial Nova" panose="020B0504020202020204" pitchFamily="34" charset="0"/>
              </a:rPr>
              <a:t>Preparation time, including any related consultation, will not be additionally reimbursed. </a:t>
            </a:r>
          </a:p>
          <a:p>
            <a:pPr algn="l" rtl="0" fontAlgn="base">
              <a:lnSpc>
                <a:spcPct val="150000"/>
              </a:lnSpc>
              <a:buFont typeface="+mj-lt"/>
              <a:buAutoNum type="arabicPeriod" startAt="5"/>
            </a:pPr>
            <a:r>
              <a:rPr lang="en-US" sz="2000" b="0" i="0">
                <a:solidFill>
                  <a:srgbClr val="000000"/>
                </a:solidFill>
                <a:effectLst/>
                <a:latin typeface="Arial Nova" panose="020B0504020202020204" pitchFamily="34" charset="0"/>
              </a:rPr>
              <a:t>Consultations requiring minimal time (e.g., brief phone calls or email communications). </a:t>
            </a:r>
          </a:p>
          <a:p>
            <a:pPr algn="l" rtl="0" fontAlgn="base">
              <a:lnSpc>
                <a:spcPct val="150000"/>
              </a:lnSpc>
              <a:buFont typeface="+mj-lt"/>
              <a:buAutoNum type="arabicPeriod" startAt="6"/>
            </a:pPr>
            <a:r>
              <a:rPr lang="en-US" sz="2000" b="0" i="0">
                <a:solidFill>
                  <a:srgbClr val="000000"/>
                </a:solidFill>
                <a:effectLst/>
                <a:latin typeface="Arial Nova" panose="020B0504020202020204" pitchFamily="34" charset="0"/>
              </a:rPr>
              <a:t>Voluntary attendance at events, training, information sessions, presentations, or development opportunities provided by KCRHA that are not directly related to the project they contribute to in a formal capacity. </a:t>
            </a:r>
          </a:p>
        </p:txBody>
      </p:sp>
    </p:spTree>
    <p:extLst>
      <p:ext uri="{BB962C8B-B14F-4D97-AF65-F5344CB8AC3E}">
        <p14:creationId xmlns:p14="http://schemas.microsoft.com/office/powerpoint/2010/main" val="2770002375"/>
      </p:ext>
    </p:extLst>
  </p:cSld>
  <p:clrMapOvr>
    <a:masterClrMapping/>
  </p:clrMapOvr>
  <p:extLst>
    <p:ext uri="{6950BFC3-D8DA-4A85-94F7-54DA5524770B}">
      <p188:commentRel xmlns:p188="http://schemas.microsoft.com/office/powerpoint/2018/8/main" r:id="rId2"/>
    </p:ext>
  </p:extLs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36CB0E-002E-3248-D611-D563A6EB93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037CD6-3490-4C33-7027-C960629D5324}"/>
              </a:ext>
            </a:extLst>
          </p:cNvPr>
          <p:cNvSpPr>
            <a:spLocks noGrp="1"/>
          </p:cNvSpPr>
          <p:nvPr>
            <p:ph type="title"/>
          </p:nvPr>
        </p:nvSpPr>
        <p:spPr/>
        <p:txBody>
          <a:bodyPr>
            <a:normAutofit/>
          </a:bodyPr>
          <a:lstStyle/>
          <a:p>
            <a:r>
              <a:rPr lang="en-US">
                <a:latin typeface="Avenir Next LT Pro"/>
              </a:rPr>
              <a:t>CoC Board Detailed Eligible Activities</a:t>
            </a:r>
            <a:endParaRPr lang="en-US"/>
          </a:p>
        </p:txBody>
      </p:sp>
      <p:sp>
        <p:nvSpPr>
          <p:cNvPr id="3" name="Content Placeholder 2">
            <a:extLst>
              <a:ext uri="{FF2B5EF4-FFF2-40B4-BE49-F238E27FC236}">
                <a16:creationId xmlns:a16="http://schemas.microsoft.com/office/drawing/2014/main" id="{17394AC2-E3DC-230F-6FCB-0FA76B99AB00}"/>
              </a:ext>
            </a:extLst>
          </p:cNvPr>
          <p:cNvSpPr>
            <a:spLocks noGrp="1"/>
          </p:cNvSpPr>
          <p:nvPr>
            <p:ph idx="1"/>
          </p:nvPr>
        </p:nvSpPr>
        <p:spPr/>
        <p:txBody>
          <a:bodyPr vert="horz" lIns="91440" tIns="45720" rIns="91440" bIns="45720" rtlCol="0" anchor="t">
            <a:noAutofit/>
          </a:bodyPr>
          <a:lstStyle/>
          <a:p>
            <a:pPr marL="0" indent="0">
              <a:buNone/>
            </a:pPr>
            <a:r>
              <a:rPr lang="en-US" sz="1800" err="1"/>
              <a:t>CoC</a:t>
            </a:r>
            <a:r>
              <a:rPr lang="en-US" sz="1800"/>
              <a:t> Board Meetings – 2.5 hours/month </a:t>
            </a:r>
          </a:p>
          <a:p>
            <a:pPr marL="0" indent="0">
              <a:buNone/>
            </a:pPr>
            <a:r>
              <a:rPr lang="en-US" sz="1800"/>
              <a:t>Reading board meeting materials – 2 hours/month </a:t>
            </a:r>
          </a:p>
          <a:p>
            <a:pPr marL="0" indent="0">
              <a:buNone/>
            </a:pPr>
            <a:r>
              <a:rPr lang="en-US" sz="1800"/>
              <a:t>Reading materials for workgroups/committees that you’re seated on – 1 hour/month</a:t>
            </a:r>
          </a:p>
          <a:p>
            <a:pPr marL="0" indent="0">
              <a:buNone/>
            </a:pPr>
            <a:r>
              <a:rPr lang="en-US" sz="1800" err="1"/>
              <a:t>CoC</a:t>
            </a:r>
            <a:r>
              <a:rPr lang="en-US" sz="1800"/>
              <a:t> Board Email Correspondence – 1 hour/week.</a:t>
            </a:r>
          </a:p>
          <a:p>
            <a:pPr marL="0" indent="0">
              <a:buNone/>
            </a:pPr>
            <a:r>
              <a:rPr lang="en-US" sz="1800"/>
              <a:t>Co-Chair Planning Meeting – 30 minutes/week </a:t>
            </a:r>
          </a:p>
          <a:p>
            <a:pPr marL="0" indent="0">
              <a:buNone/>
            </a:pPr>
            <a:r>
              <a:rPr lang="en-US" sz="1800" err="1"/>
              <a:t>CoC</a:t>
            </a:r>
            <a:r>
              <a:rPr lang="en-US" sz="1800"/>
              <a:t> Trainings – 2-4 hours/Based on Training Length </a:t>
            </a:r>
          </a:p>
          <a:p>
            <a:pPr marL="0" indent="0">
              <a:buNone/>
            </a:pPr>
            <a:r>
              <a:rPr lang="en-US" sz="1800"/>
              <a:t>Serving on Workgroups (NOFO Workgroup, Coordinated Entry, Systems Performance Committee, Cross-Cutting Policy Workgroup) – 1 hour </a:t>
            </a:r>
          </a:p>
          <a:p>
            <a:pPr marL="0" indent="0">
              <a:buNone/>
            </a:pPr>
            <a:r>
              <a:rPr lang="en-US" sz="1800"/>
              <a:t>Presenting to the Governing Committee or Implementation Board on behalf of and with the affirmation from the </a:t>
            </a:r>
            <a:r>
              <a:rPr lang="en-US" sz="1800" err="1"/>
              <a:t>CoC</a:t>
            </a:r>
            <a:r>
              <a:rPr lang="en-US" sz="1800"/>
              <a:t> Board – 1 hour </a:t>
            </a:r>
          </a:p>
          <a:p>
            <a:pPr marL="0" indent="0">
              <a:buNone/>
            </a:pPr>
            <a:r>
              <a:rPr lang="en-US" sz="1800"/>
              <a:t>Speaking at community meetings on behalf of and with affirmation from the </a:t>
            </a:r>
            <a:r>
              <a:rPr lang="en-US" sz="1800" err="1"/>
              <a:t>CoC</a:t>
            </a:r>
            <a:r>
              <a:rPr lang="en-US" sz="1800"/>
              <a:t> Board – 1 hour </a:t>
            </a:r>
          </a:p>
        </p:txBody>
      </p:sp>
    </p:spTree>
    <p:extLst>
      <p:ext uri="{BB962C8B-B14F-4D97-AF65-F5344CB8AC3E}">
        <p14:creationId xmlns:p14="http://schemas.microsoft.com/office/powerpoint/2010/main" val="3493468284"/>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KCRHA - Blue">
  <a:themeElements>
    <a:clrScheme name="KCRHA Colors">
      <a:dk1>
        <a:srgbClr val="000000"/>
      </a:dk1>
      <a:lt1>
        <a:sysClr val="window" lastClr="FFFFFF"/>
      </a:lt1>
      <a:dk2>
        <a:srgbClr val="172B69"/>
      </a:dk2>
      <a:lt2>
        <a:srgbClr val="E7E6E6"/>
      </a:lt2>
      <a:accent1>
        <a:srgbClr val="172B69"/>
      </a:accent1>
      <a:accent2>
        <a:srgbClr val="1B8477"/>
      </a:accent2>
      <a:accent3>
        <a:srgbClr val="A5C04D"/>
      </a:accent3>
      <a:accent4>
        <a:srgbClr val="FFD600"/>
      </a:accent4>
      <a:accent5>
        <a:srgbClr val="74C2B9"/>
      </a:accent5>
      <a:accent6>
        <a:srgbClr val="D0DF9C"/>
      </a:accent6>
      <a:hlink>
        <a:srgbClr val="A5C04D"/>
      </a:hlink>
      <a:folHlink>
        <a:srgbClr val="1B8477"/>
      </a:folHlink>
    </a:clrScheme>
    <a:fontScheme name="KCRHA Fonts">
      <a:majorFont>
        <a:latin typeface="Avenir Next LT Pro Bold"/>
        <a:ea typeface=""/>
        <a:cs typeface=""/>
      </a:majorFont>
      <a:minorFont>
        <a:latin typeface="Arial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68E70127-AC58-449C-80D1-C3E82A1B127A}" vid="{EB1B5705-D2F6-444B-9A36-C784E1C414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igrationWizId xmlns="22498688-74fb-4953-a6ea-83229f8d31b5" xsi:nil="true"/>
    <MigrationWizIdPermissions xmlns="22498688-74fb-4953-a6ea-83229f8d31b5" xsi:nil="true"/>
    <MigrationWizIdVersion xmlns="22498688-74fb-4953-a6ea-83229f8d31b5" xsi:nil="true"/>
    <lcf76f155ced4ddcb4097134ff3c332f xmlns="22498688-74fb-4953-a6ea-83229f8d31b5">
      <Terms xmlns="http://schemas.microsoft.com/office/infopath/2007/PartnerControls"/>
    </lcf76f155ced4ddcb4097134ff3c332f>
    <Person xmlns="22498688-74fb-4953-a6ea-83229f8d31b5">
      <UserInfo>
        <DisplayName/>
        <AccountId xsi:nil="true"/>
        <AccountType/>
      </UserInfo>
    </Person>
    <TaxCatchAll xmlns="2eadf46b-3ddb-4683-9792-39ff7d02cc8c" xsi:nil="true"/>
    <SharedWithUsers xmlns="2eadf46b-3ddb-4683-9792-39ff7d02cc8c">
      <UserInfo>
        <DisplayName>Ruby Romero</DisplayName>
        <AccountId>1338</AccountId>
        <AccountType/>
      </UserInfo>
      <UserInfo>
        <DisplayName>Marvin Futrell</DisplayName>
        <AccountId>449</AccountId>
        <AccountType/>
      </UserInfo>
      <UserInfo>
        <DisplayName>Alan Guttirez</DisplayName>
        <AccountId>1192</AccountId>
        <AccountType/>
      </UserInfo>
    </SharedWithUsers>
    <DocumentType xmlns="22498688-74fb-4953-a6ea-83229f8d31b5" xsi:nil="true"/>
    <MSASentforSignature xmlns="22498688-74fb-4953-a6ea-83229f8d31b5" xsi:nil="true"/>
    <Department xmlns="22498688-74fb-4953-a6ea-83229f8d31b5" xsi:nil="true"/>
    <YearApplied xmlns="22498688-74fb-4953-a6ea-83229f8d31b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011ABCF8A5DF840883BCCE7A9D9F4D9" ma:contentTypeVersion="28" ma:contentTypeDescription="Create a new document." ma:contentTypeScope="" ma:versionID="2eb4d433a2875ce57529eca2353f1fb0">
  <xsd:schema xmlns:xsd="http://www.w3.org/2001/XMLSchema" xmlns:xs="http://www.w3.org/2001/XMLSchema" xmlns:p="http://schemas.microsoft.com/office/2006/metadata/properties" xmlns:ns2="22498688-74fb-4953-a6ea-83229f8d31b5" xmlns:ns3="2eadf46b-3ddb-4683-9792-39ff7d02cc8c" targetNamespace="http://schemas.microsoft.com/office/2006/metadata/properties" ma:root="true" ma:fieldsID="b82d6927e64607ba62270e4eb7cbb0c1" ns2:_="" ns3:_="">
    <xsd:import namespace="22498688-74fb-4953-a6ea-83229f8d31b5"/>
    <xsd:import namespace="2eadf46b-3ddb-4683-9792-39ff7d02cc8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igrationWizId" minOccurs="0"/>
                <xsd:element ref="ns2:MigrationWizIdPermissions" minOccurs="0"/>
                <xsd:element ref="ns2:MigrationWizIdVersion" minOccurs="0"/>
                <xsd:element ref="ns2:MediaServiceDateTaken" minOccurs="0"/>
                <xsd:element ref="ns2:MediaServiceObjectDetectorVersions"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Location" minOccurs="0"/>
                <xsd:element ref="ns2:Person" minOccurs="0"/>
                <xsd:element ref="ns2:MediaServiceSearchProperties" minOccurs="0"/>
                <xsd:element ref="ns2:YearApplied" minOccurs="0"/>
                <xsd:element ref="ns2:Department" minOccurs="0"/>
                <xsd:element ref="ns2:MSASentforSignature" minOccurs="0"/>
                <xsd:element ref="ns2:DocumentType"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2498688-74fb-4953-a6ea-83229f8d31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igrationWizId" ma:index="14" nillable="true" ma:displayName="MigrationWizId" ma:internalName="MigrationWizId">
      <xsd:simpleType>
        <xsd:restriction base="dms:Text"/>
      </xsd:simpleType>
    </xsd:element>
    <xsd:element name="MigrationWizIdPermissions" ma:index="15" nillable="true" ma:displayName="MigrationWizIdPermissions" ma:internalName="MigrationWizIdPermissions">
      <xsd:simpleType>
        <xsd:restriction base="dms:Text"/>
      </xsd:simpleType>
    </xsd:element>
    <xsd:element name="MigrationWizIdVersion" ma:index="16" nillable="true" ma:displayName="MigrationWizIdVersion" ma:internalName="MigrationWizIdVersion">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11cf84b9-12d2-420e-989b-2b207352e6d9" ma:termSetId="09814cd3-568e-fe90-9814-8d621ff8fb84" ma:anchorId="fba54fb3-c3e1-fe81-a776-ca4b69148c4d" ma:open="true" ma:isKeyword="false">
      <xsd:complexType>
        <xsd:sequence>
          <xsd:element ref="pc:Terms" minOccurs="0" maxOccurs="1"/>
        </xsd:sequence>
      </xsd:complexType>
    </xsd:element>
    <xsd:element name="MediaServiceOCR" ma:index="23" nillable="true" ma:displayName="Extracted Text" ma:internalName="MediaServiceOCR" ma:readOnly="true">
      <xsd:simpleType>
        <xsd:restriction base="dms:Note">
          <xsd:maxLength value="255"/>
        </xsd:restriction>
      </xsd:simpleType>
    </xsd:element>
    <xsd:element name="MediaServiceGenerationTime" ma:index="24" nillable="true" ma:displayName="MediaServiceGenerationTime" ma:hidden="true" ma:internalName="MediaServiceGenerationTime" ma:readOnly="true">
      <xsd:simpleType>
        <xsd:restriction base="dms:Text"/>
      </xsd:simpleType>
    </xsd:element>
    <xsd:element name="MediaServiceEventHashCode" ma:index="25" nillable="true" ma:displayName="MediaServiceEventHashCode" ma:hidden="true" ma:internalName="MediaServiceEventHashCode" ma:readOnly="true">
      <xsd:simpleType>
        <xsd:restriction base="dms:Text"/>
      </xsd:simpleType>
    </xsd:element>
    <xsd:element name="MediaServiceLocation" ma:index="26" nillable="true" ma:displayName="Location" ma:indexed="true" ma:internalName="MediaServiceLocation" ma:readOnly="true">
      <xsd:simpleType>
        <xsd:restriction base="dms:Text"/>
      </xsd:simpleType>
    </xsd:element>
    <xsd:element name="Person" ma:index="27" nillable="true" ma:displayName="Person" ma:format="Dropdown" ma:list="UserInfo" ma:SharePointGroup="0" ma:internalName="Person">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SearchProperties" ma:index="28" nillable="true" ma:displayName="MediaServiceSearchProperties" ma:hidden="true" ma:internalName="MediaServiceSearchProperties" ma:readOnly="true">
      <xsd:simpleType>
        <xsd:restriction base="dms:Note"/>
      </xsd:simpleType>
    </xsd:element>
    <xsd:element name="YearApplied" ma:index="29" nillable="true" ma:displayName="Year Applied" ma:format="Dropdown" ma:internalName="YearApplied">
      <xsd:simpleType>
        <xsd:restriction base="dms:Text">
          <xsd:maxLength value="255"/>
        </xsd:restriction>
      </xsd:simpleType>
    </xsd:element>
    <xsd:element name="Department" ma:index="30" nillable="true" ma:displayName="Department" ma:description="Which department does this document relate to?" ma:format="Dropdown" ma:internalName="Department">
      <xsd:simpleType>
        <xsd:restriction base="dms:Choice">
          <xsd:enumeration value="Programs"/>
          <xsd:enumeration value="Finance"/>
          <xsd:enumeration value="Procurement"/>
          <xsd:enumeration value="Compliance"/>
          <xsd:enumeration value="Contracts"/>
        </xsd:restriction>
      </xsd:simpleType>
    </xsd:element>
    <xsd:element name="MSASentforSignature" ma:index="31" nillable="true" ma:displayName="MSA Sent for Signature " ma:format="Dropdown" ma:internalName="MSASentforSignature">
      <xsd:simpleType>
        <xsd:restriction base="dms:Choice">
          <xsd:enumeration value="Yes"/>
          <xsd:enumeration value="No"/>
          <xsd:enumeration value="On Hold"/>
        </xsd:restriction>
      </xsd:simpleType>
    </xsd:element>
    <xsd:element name="DocumentType" ma:index="32" nillable="true" ma:displayName="Document Type" ma:format="Dropdown" ma:internalName="DocumentType">
      <xsd:simpleType>
        <xsd:restriction base="dms:Choice">
          <xsd:enumeration value="Final"/>
          <xsd:enumeration value="Draft"/>
          <xsd:enumeration value="Resource"/>
          <xsd:enumeration value="Supporting Docs"/>
        </xsd:restriction>
      </xsd:simpleType>
    </xsd:element>
    <xsd:element name="MediaServiceBillingMetadata" ma:index="3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eadf46b-3ddb-4683-9792-39ff7d02cc8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d515a547-e5e6-47ad-929e-a2cc472af3d3}" ma:internalName="TaxCatchAll" ma:showField="CatchAllData" ma:web="2eadf46b-3ddb-4683-9792-39ff7d02cc8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CE92614-E92C-4542-92DA-76EB70A97980}">
  <ds:schemaRefs>
    <ds:schemaRef ds:uri="22498688-74fb-4953-a6ea-83229f8d31b5"/>
    <ds:schemaRef ds:uri="2eadf46b-3ddb-4683-9792-39ff7d02cc8c"/>
    <ds:schemaRef ds:uri="http://schemas.microsoft.com/office/2006/metadata/properties"/>
    <ds:schemaRef ds:uri="http://schemas.microsoft.com/office/infopath/2007/PartnerControls"/>
    <ds:schemaRef ds:uri="http://www.w3.org/2000/xmlns/"/>
    <ds:schemaRef ds:uri="http://www.w3.org/2001/XMLSchema-instance"/>
  </ds:schemaRefs>
</ds:datastoreItem>
</file>

<file path=customXml/itemProps2.xml><?xml version="1.0" encoding="utf-8"?>
<ds:datastoreItem xmlns:ds="http://schemas.openxmlformats.org/officeDocument/2006/customXml" ds:itemID="{B657845F-A12C-407B-9FF7-83DE1E2C223F}">
  <ds:schemaRefs>
    <ds:schemaRef ds:uri="http://schemas.microsoft.com/sharepoint/v3/contenttype/forms"/>
  </ds:schemaRefs>
</ds:datastoreItem>
</file>

<file path=customXml/itemProps3.xml><?xml version="1.0" encoding="utf-8"?>
<ds:datastoreItem xmlns:ds="http://schemas.openxmlformats.org/officeDocument/2006/customXml" ds:itemID="{307F7799-6EB5-4F76-A475-5D5612F089AB}"/>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Widescreen</PresentationFormat>
  <Slides>12</Slides>
  <Notes>1</Notes>
  <HiddenSlides>0</HiddenSlide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KCRHA - Blue</vt:lpstr>
      <vt:lpstr>Stipend Policy Listening Session</vt:lpstr>
      <vt:lpstr>What is a stipend?</vt:lpstr>
      <vt:lpstr>Legal Considerations: References</vt:lpstr>
      <vt:lpstr>Legal Considerations: Breakdown</vt:lpstr>
      <vt:lpstr>2025 KCRHA Stipend Budget</vt:lpstr>
      <vt:lpstr>2025 Stipend Budget by Programs &amp; Projects</vt:lpstr>
      <vt:lpstr>KCRHA Stipend Policy: Eligible Activities</vt:lpstr>
      <vt:lpstr>KCRHA Stipend Policy: Ineligible Activities</vt:lpstr>
      <vt:lpstr>CoC Board Detailed Eligible Activities</vt:lpstr>
      <vt:lpstr>CoC Board Monthly Activities</vt:lpstr>
      <vt:lpstr>Listening Session</vt:lpstr>
      <vt:lpstr>Thank you.</vt:lpstr>
    </vt:vector>
  </TitlesOfParts>
  <Company>King County Regional Homelessness Authority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Deck Template</dc:title>
  <dc:creator>Kim Merrikin</dc:creator>
  <cp:keywords>PowerPoint Template;Blue PowerPoint Template</cp:keywords>
  <cp:revision>3</cp:revision>
  <dcterms:created xsi:type="dcterms:W3CDTF">2023-07-18T22:12:57Z</dcterms:created>
  <dcterms:modified xsi:type="dcterms:W3CDTF">2025-06-04T16:21:57Z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0x0101002011ABCF8A5DF840883BCCE7A9D9F4D9</vt:lpwstr>
  </property>
  <property fmtid="{D5CDD505-2E9C-101B-9397-08002B2CF9AE}" pid="3" name="MediaServiceImageTags">
    <vt:lpwstr/>
  </property>
</Properties>
</file>