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2" r:id="rId5"/>
  </p:sldMasterIdLst>
  <p:sldIdLst>
    <p:sldId id="256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740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F4DE2-2ACB-C3B3-80DF-E10779423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3637"/>
            <a:ext cx="9144000" cy="1896823"/>
          </a:xfrm>
        </p:spPr>
        <p:txBody>
          <a:bodyPr anchor="b"/>
          <a:lstStyle>
            <a:lvl1pPr algn="ctr">
              <a:defRPr sz="6000" b="1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754F6C-1A81-81D9-2D64-967AB7141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64966"/>
            <a:ext cx="9144000" cy="8928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95536E7B-2DA8-83D5-31B5-F503551D804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118" y="765981"/>
            <a:ext cx="4517764" cy="1232801"/>
          </a:xfrm>
          <a:prstGeom prst="rect">
            <a:avLst/>
          </a:prstGeom>
        </p:spPr>
      </p:pic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4ABE04F9-F818-19B1-AE09-3533F187CAB2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1BE705-01AE-411E-93D5-69F27B73EF54}" type="datetimeFigureOut">
              <a:rPr lang="en-US" smtClean="0"/>
              <a:pPr/>
              <a:t>6/17/2026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B393E21-663A-29D5-082A-8D15C52C099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9594012" y="6380911"/>
            <a:ext cx="1338532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kcrha.org</a:t>
            </a:r>
          </a:p>
        </p:txBody>
      </p:sp>
    </p:spTree>
    <p:extLst>
      <p:ext uri="{BB962C8B-B14F-4D97-AF65-F5344CB8AC3E}">
        <p14:creationId xmlns:p14="http://schemas.microsoft.com/office/powerpoint/2010/main" val="2300402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black and blue screen&#10;&#10;Description automatically generated">
            <a:extLst>
              <a:ext uri="{FF2B5EF4-FFF2-40B4-BE49-F238E27FC236}">
                <a16:creationId xmlns:a16="http://schemas.microsoft.com/office/drawing/2014/main" id="{70E5BCDE-2813-9306-4B46-B6C8C14D424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C3D32B-3567-7720-279F-F779C56D0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66775"/>
            <a:ext cx="10515600" cy="8239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601AFD-92AD-08D4-7A76-D71ECA552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9D28B7-A078-D0E6-500C-173437B0AE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3275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EF68B9-06D7-B5AD-8927-778BF24298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71671A-8BFF-95CD-9DC0-BECEE3C2A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32755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691435-DB21-CED8-0FBC-1374C4FA8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E705-01AE-411E-93D5-69F27B73EF5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8D3A3F-1412-D3C3-5281-88808390F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8BFCDC-F067-BC17-066F-BB2384C06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28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ack and blue screen&#10;&#10;Description automatically generated">
            <a:extLst>
              <a:ext uri="{FF2B5EF4-FFF2-40B4-BE49-F238E27FC236}">
                <a16:creationId xmlns:a16="http://schemas.microsoft.com/office/drawing/2014/main" id="{CA3DFF16-F1ED-70AF-5B00-02702A0412C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B95742F-B5DF-F12B-1E63-E008052DA8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5522"/>
            <a:ext cx="10515600" cy="78516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3BAD33-1733-010A-F040-2F3EE9D834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E705-01AE-411E-93D5-69F27B73EF5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BD9609-C71A-4B7A-B62E-7369790FE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E1776A-8B49-4AE7-4A07-D2339A27D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3743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ack and blue screen&#10;&#10;Description automatically generated">
            <a:extLst>
              <a:ext uri="{FF2B5EF4-FFF2-40B4-BE49-F238E27FC236}">
                <a16:creationId xmlns:a16="http://schemas.microsoft.com/office/drawing/2014/main" id="{C0C2C9AA-7EAE-D944-B315-89ED3C52D18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803488-8D5B-917B-725A-CBD691E19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E705-01AE-411E-93D5-69F27B73EF5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31050A-FFDE-444B-2681-0BC3E3F90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EA1543-D270-CE76-0B2B-C70CB93F9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5418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ack and blue screen&#10;&#10;Description automatically generated">
            <a:extLst>
              <a:ext uri="{FF2B5EF4-FFF2-40B4-BE49-F238E27FC236}">
                <a16:creationId xmlns:a16="http://schemas.microsoft.com/office/drawing/2014/main" id="{F1FA3983-9FD9-BB8B-E51E-93D1AA904F3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0C01495-7109-AF72-8D3F-4DC0CDFDA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05522"/>
            <a:ext cx="3932237" cy="115187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75B41-9E3D-28D1-A6EB-1F79B91D34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05523"/>
            <a:ext cx="6172200" cy="49555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203CC8-9A86-A189-33B0-78DF18A6EB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0365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54DB4E-DE5C-C11B-DD94-5260B01B1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E705-01AE-411E-93D5-69F27B73EF5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B43DB3-934C-F277-7554-922A4EDEC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210537-857C-6967-9D2E-D44BCB83E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633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black and blue screen&#10;&#10;Description automatically generated">
            <a:extLst>
              <a:ext uri="{FF2B5EF4-FFF2-40B4-BE49-F238E27FC236}">
                <a16:creationId xmlns:a16="http://schemas.microsoft.com/office/drawing/2014/main" id="{650884A9-46EE-2958-1605-A4AD799B79C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EC1CA1-B454-FB64-14CE-23D811933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05522"/>
            <a:ext cx="3932237" cy="115187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45666AC-64EA-8A12-A0E6-3C955A7B0B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05523"/>
            <a:ext cx="6172200" cy="495552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7A04C0-FDCF-2474-B551-D5AF93677F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0365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E063F1-F1BD-2705-EC2E-95E79215E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E705-01AE-411E-93D5-69F27B73EF5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BCA75D-03FD-DE6E-8E34-77E11F305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73C69C-C10B-3DE1-4219-3E905450A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881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hank You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05BE1B-5DC3-94DF-26C5-FA66E30A2C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8F4DE2-2ACB-C3B3-80DF-E1077942351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3999" y="1893120"/>
            <a:ext cx="9144000" cy="1065363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Thank you.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754F6C-1A81-81D9-2D64-967AB714104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59456" y="3429000"/>
            <a:ext cx="9882020" cy="436324"/>
          </a:xfrm>
        </p:spPr>
        <p:txBody>
          <a:bodyPr>
            <a:noAutofit/>
          </a:bodyPr>
          <a:lstStyle>
            <a:lvl1pPr marL="0" indent="0" algn="ctr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Stay up to date by following us on social media and subscribing to emails.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B393E21-663A-29D5-082A-8D15C52C099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788379" y="6351868"/>
            <a:ext cx="2615242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kcrha.org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7A471B6B-2334-2E0A-FC7C-0CF75897AB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1045" y="615245"/>
            <a:ext cx="2969909" cy="810424"/>
          </a:xfrm>
          <a:prstGeom prst="rect">
            <a:avLst/>
          </a:prstGeom>
        </p:spPr>
      </p:pic>
      <p:pic>
        <p:nvPicPr>
          <p:cNvPr id="12" name="Picture 11" descr="A qr code on a black background&#10;&#10;AI-generated content may be incorrect.">
            <a:extLst>
              <a:ext uri="{FF2B5EF4-FFF2-40B4-BE49-F238E27FC236}">
                <a16:creationId xmlns:a16="http://schemas.microsoft.com/office/drawing/2014/main" id="{D841965D-3A32-4756-1180-E6631157909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903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05BE1B-5DC3-94DF-26C5-FA66E30A2C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8F4DE2-2ACB-C3B3-80DF-E10779423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3637"/>
            <a:ext cx="9144000" cy="1896823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754F6C-1A81-81D9-2D64-967AB7141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64966"/>
            <a:ext cx="9144000" cy="8928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4ABE04F9-F818-19B1-AE09-3533F187CAB2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1BE705-01AE-411E-93D5-69F27B73EF54}" type="datetimeFigureOut">
              <a:rPr lang="en-US" smtClean="0"/>
              <a:pPr/>
              <a:t>6/17/2026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B393E21-663A-29D5-082A-8D15C52C099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8317302" y="6356350"/>
            <a:ext cx="2615242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kcrha.org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7A471B6B-2334-2E0A-FC7C-0CF75897AB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206" y="763437"/>
            <a:ext cx="4069588" cy="111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1013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5855F-87D3-88D1-47DD-8AA81DA03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776288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  <a:latin typeface="Avenir Next LT Pro" panose="020B05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9B7DE-1A84-3769-1AC2-95FF0D053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9812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98036-BB81-1858-5184-2A89530EB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black and blue screen&#10;&#10;Description automatically generated">
            <a:extLst>
              <a:ext uri="{FF2B5EF4-FFF2-40B4-BE49-F238E27FC236}">
                <a16:creationId xmlns:a16="http://schemas.microsoft.com/office/drawing/2014/main" id="{94582F1E-0E84-EE42-09B7-F463A1931E5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692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hank You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05BE1B-5DC3-94DF-26C5-FA66E30A2C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/>
          </a:p>
        </p:txBody>
      </p:sp>
      <p:pic>
        <p:nvPicPr>
          <p:cNvPr id="15" name="Picture 14" descr="A qr code on a black background&#10;&#10;Description automatically generated">
            <a:extLst>
              <a:ext uri="{FF2B5EF4-FFF2-40B4-BE49-F238E27FC236}">
                <a16:creationId xmlns:a16="http://schemas.microsoft.com/office/drawing/2014/main" id="{93C0BDF0-4DDA-7CEB-0D90-294F4C8CE33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168" y="615245"/>
            <a:ext cx="10522998" cy="591918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48F4DE2-2ACB-C3B3-80DF-E1077942351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3999" y="1893120"/>
            <a:ext cx="9144000" cy="1065363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Thank you.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754F6C-1A81-81D9-2D64-967AB714104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59456" y="3429000"/>
            <a:ext cx="9882020" cy="436324"/>
          </a:xfrm>
        </p:spPr>
        <p:txBody>
          <a:bodyPr>
            <a:noAutofit/>
          </a:bodyPr>
          <a:lstStyle>
            <a:lvl1pPr marL="0" indent="0" algn="ctr">
              <a:buNone/>
              <a:defRPr sz="2200" b="1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Stay up to date by following us on social media and subscribing to emails.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B393E21-663A-29D5-082A-8D15C52C099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788379" y="6351868"/>
            <a:ext cx="2615242" cy="3651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kcrha.org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7A471B6B-2334-2E0A-FC7C-0CF75897ABA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1045" y="615245"/>
            <a:ext cx="2969909" cy="810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528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8F4DE2-2ACB-C3B3-80DF-E10779423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3637"/>
            <a:ext cx="9144000" cy="1896823"/>
          </a:xfrm>
        </p:spPr>
        <p:txBody>
          <a:bodyPr anchor="b"/>
          <a:lstStyle>
            <a:lvl1pPr algn="ctr">
              <a:defRPr sz="6000" b="1">
                <a:solidFill>
                  <a:schemeClr val="accent2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754F6C-1A81-81D9-2D64-967AB7141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64966"/>
            <a:ext cx="9144000" cy="8928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 descr="A close-up of a logo&#10;&#10;Description automatically generated">
            <a:extLst>
              <a:ext uri="{FF2B5EF4-FFF2-40B4-BE49-F238E27FC236}">
                <a16:creationId xmlns:a16="http://schemas.microsoft.com/office/drawing/2014/main" id="{95536E7B-2DA8-83D5-31B5-F503551D804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7118" y="765981"/>
            <a:ext cx="4517764" cy="1232801"/>
          </a:xfrm>
          <a:prstGeom prst="rect">
            <a:avLst/>
          </a:prstGeom>
        </p:spPr>
      </p:pic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4ABE04F9-F818-19B1-AE09-3533F187CAB2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E1BE705-01AE-411E-93D5-69F27B73EF54}" type="datetimeFigureOut">
              <a:rPr lang="en-US" smtClean="0"/>
              <a:pPr/>
              <a:t>6/17/2026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B393E21-663A-29D5-082A-8D15C52C099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9594012" y="6380911"/>
            <a:ext cx="1338532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kcrha.org</a:t>
            </a:r>
          </a:p>
        </p:txBody>
      </p:sp>
    </p:spTree>
    <p:extLst>
      <p:ext uri="{BB962C8B-B14F-4D97-AF65-F5344CB8AC3E}">
        <p14:creationId xmlns:p14="http://schemas.microsoft.com/office/powerpoint/2010/main" val="537153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105BE1B-5DC3-94DF-26C5-FA66E30A2C4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8F4DE2-2ACB-C3B3-80DF-E107794235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63637"/>
            <a:ext cx="9144000" cy="1896823"/>
          </a:xfrm>
        </p:spPr>
        <p:txBody>
          <a:bodyPr anchor="b"/>
          <a:lstStyle>
            <a:lvl1pPr algn="ctr">
              <a:defRPr sz="6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754F6C-1A81-81D9-2D64-967AB7141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64966"/>
            <a:ext cx="9144000" cy="892834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4ABE04F9-F818-19B1-AE09-3533F187CAB2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E1BE705-01AE-411E-93D5-69F27B73EF54}" type="datetimeFigureOut">
              <a:rPr lang="en-US" smtClean="0"/>
              <a:pPr/>
              <a:t>6/17/2026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B393E21-663A-29D5-082A-8D15C52C099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8317302" y="6356350"/>
            <a:ext cx="2615242" cy="365125"/>
          </a:xfrm>
        </p:spPr>
        <p:txBody>
          <a:bodyPr/>
          <a:lstStyle>
            <a:lvl1pPr algn="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kcrha.org</a:t>
            </a:r>
          </a:p>
        </p:txBody>
      </p:sp>
      <p:pic>
        <p:nvPicPr>
          <p:cNvPr id="7" name="Picture 6" descr="A white text on a black background&#10;&#10;Description automatically generated">
            <a:extLst>
              <a:ext uri="{FF2B5EF4-FFF2-40B4-BE49-F238E27FC236}">
                <a16:creationId xmlns:a16="http://schemas.microsoft.com/office/drawing/2014/main" id="{7A471B6B-2334-2E0A-FC7C-0CF75897ABA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206" y="763437"/>
            <a:ext cx="4069588" cy="1110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53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black and blue screen&#10;&#10;Description automatically generated">
            <a:extLst>
              <a:ext uri="{FF2B5EF4-FFF2-40B4-BE49-F238E27FC236}">
                <a16:creationId xmlns:a16="http://schemas.microsoft.com/office/drawing/2014/main" id="{950EA86D-6E2E-EADD-6765-324CED95B4C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FD5855F-87D3-88D1-47DD-8AA81DA03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776288"/>
          </a:xfrm>
        </p:spPr>
        <p:txBody>
          <a:bodyPr/>
          <a:lstStyle>
            <a:lvl1pPr>
              <a:defRPr b="1"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59B7DE-1A84-3769-1AC2-95FF0D053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9812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98036-BB81-1858-5184-2A89530EB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6633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black and blue screen&#10;&#10;Description automatically generated">
            <a:extLst>
              <a:ext uri="{FF2B5EF4-FFF2-40B4-BE49-F238E27FC236}">
                <a16:creationId xmlns:a16="http://schemas.microsoft.com/office/drawing/2014/main" id="{D97312C8-E815-D035-FF95-D9BDCBADD79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B41CE36-7C07-DBDC-BEF3-5CAAA3637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A1B6B-0C5A-2D66-7379-C9CD2BF014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2342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C3AE1F-20ED-7C88-467E-493BBAC68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BE705-01AE-411E-93D5-69F27B73EF5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0AE3E-91E6-6D23-29EB-4A812CCD5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3062B-5BA4-DB55-4E1A-614769A9E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848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C8332-300A-18B0-1A5E-97C842DE4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5522"/>
            <a:ext cx="10515600" cy="78516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B68B70-4B13-7797-853B-EFF162E080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799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9EC33-4A19-EF1B-B01D-FEA61D4EDC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7995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0C36FB-DFF4-A495-91F5-3C63DEEED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216324" y="6356350"/>
            <a:ext cx="2365075" cy="365125"/>
          </a:xfrm>
        </p:spPr>
        <p:txBody>
          <a:bodyPr/>
          <a:lstStyle/>
          <a:p>
            <a:fld id="{EE1BE705-01AE-411E-93D5-69F27B73EF5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4F200C-A2DC-2EC5-9A52-F52450FAA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2EB506-3AEC-08D9-B27F-F17A3C000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FBD21-2215-450F-A93B-9D578C546277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A black and blue screen&#10;&#10;Description automatically generated">
            <a:extLst>
              <a:ext uri="{FF2B5EF4-FFF2-40B4-BE49-F238E27FC236}">
                <a16:creationId xmlns:a16="http://schemas.microsoft.com/office/drawing/2014/main" id="{EDA2E4DA-C7CD-8DEE-458F-69778C6E0CD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3265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0BC309-35CD-725C-3975-1E1AD8292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776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D32EE5-36B2-B09E-8C06-4B05C36C6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8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EF069-CAE1-AE99-774D-50CD98C3C3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9456" y="6356350"/>
            <a:ext cx="2321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BE705-01AE-411E-93D5-69F27B73EF54}" type="datetimeFigureOut">
              <a:rPr lang="en-US" smtClean="0"/>
              <a:t>6/17/2026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28478-DB04-507C-FD07-1462A130F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AEB31-B7AA-344A-4D41-6BBB655621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FBD21-2215-450F-A93B-9D578C5462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090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7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2"/>
          </a:solidFill>
          <a:latin typeface="Avenir Next LT Pro" panose="020B05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0BC309-35CD-725C-3975-1E1AD8292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776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D32EE5-36B2-B09E-8C06-4B05C36C6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8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AEF069-CAE1-AE99-774D-50CD98C3C3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9456" y="6356350"/>
            <a:ext cx="2321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BE705-01AE-411E-93D5-69F27B73EF54}" type="datetimeFigureOut">
              <a:rPr lang="en-US" smtClean="0"/>
              <a:t>6/17/2026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728478-DB04-507C-FD07-1462A130FE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AEB31-B7AA-344A-4D41-6BBB655621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FBD21-2215-450F-A93B-9D578C54627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2705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2"/>
          </a:solidFill>
          <a:latin typeface="Avenir Next LT Pro" panose="020B05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cfr.gov/current/title-2/subtitle-A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gulations.gov/commenton/OMB-2026-0034-0001" TargetMode="External"/><Relationship Id="rId2" Type="http://schemas.openxmlformats.org/officeDocument/2006/relationships/hyperlink" Target="https://www.regulations.gov/docket/OMB-2026-0034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17BDFB-76DC-36D4-9937-85D71823D3C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2026 Proposed OMB Uniform Guidance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EF8E4E-E277-73EC-4A16-A808A00216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System Performance Committee, 2026</a:t>
            </a:r>
            <a:br>
              <a:rPr lang="en-US" dirty="0"/>
            </a:br>
            <a:r>
              <a:rPr lang="en-US" dirty="0"/>
              <a:t>Daniel Ramos III, R&amp;D Data Asset Manager</a:t>
            </a:r>
          </a:p>
        </p:txBody>
      </p:sp>
    </p:spTree>
    <p:extLst>
      <p:ext uri="{BB962C8B-B14F-4D97-AF65-F5344CB8AC3E}">
        <p14:creationId xmlns:p14="http://schemas.microsoft.com/office/powerpoint/2010/main" val="1486401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33E8A5-EB33-F9A4-8EEF-593205F3E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Being Proposed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B8DEB7-7C15-5C43-8AE4-8D378E1D7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On May 29, 2026, the Office of Management and Budget (OMB) released proposed revisions to the Uniform Guidance.</a:t>
            </a:r>
          </a:p>
          <a:p>
            <a:endParaRPr lang="en-US" dirty="0"/>
          </a:p>
          <a:p>
            <a:r>
              <a:rPr lang="en-US" dirty="0"/>
              <a:t>The updates signal changes to federal grants management, compliance expectations, oversight responsibilities, and enforcement structures.</a:t>
            </a:r>
          </a:p>
          <a:p>
            <a:endParaRPr lang="en-US" dirty="0"/>
          </a:p>
          <a:p>
            <a:r>
              <a:rPr lang="en-US" dirty="0"/>
              <a:t>Currently 23.38K comments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130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91561-BD92-D2FD-5343-833990D2EB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Policy Direction in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F9B25-CA46-2BB6-EB9C-8BAA0FC74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These changes are presented as a means to strengthen controls across the full lifecycle of federal financial assistance, from award design through closeout.</a:t>
            </a:r>
          </a:p>
          <a:p>
            <a:endParaRPr lang="en-US" dirty="0"/>
          </a:p>
          <a:p>
            <a:r>
              <a:rPr lang="en-US" dirty="0"/>
              <a:t>In practice, the proposal would embed new, government-wide conditions linked to civil rights enforcement, national-interest determinations, and executive orders issued in 2025 and 2026.</a:t>
            </a:r>
          </a:p>
          <a:p>
            <a:endParaRPr lang="en-US" dirty="0"/>
          </a:p>
          <a:p>
            <a:r>
              <a:rPr lang="en-US" dirty="0"/>
              <a:t>It would also expand agency authority to impose discretionary terminations and temporary suspensions of awards, increasing federal oversight and control over grant recipients.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8060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E4E6E1-9667-88EB-B369-A2160F0D9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Comment Period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05425-0756-3D6C-0BBA-4FB76A8F80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45-day public comment period is open through July 13, 2026.</a:t>
            </a:r>
            <a:br>
              <a:rPr lang="en-US" dirty="0"/>
            </a:br>
            <a:endParaRPr lang="en-US" dirty="0"/>
          </a:p>
          <a:p>
            <a:r>
              <a:rPr lang="en-US" dirty="0"/>
              <a:t>Stakeholders are encouraged to review the proposed changes and submit feedback through the federal rulemaking process.</a:t>
            </a:r>
            <a:br>
              <a:rPr lang="en-US" dirty="0"/>
            </a:br>
            <a:endParaRPr lang="en-US" dirty="0"/>
          </a:p>
          <a:p>
            <a:r>
              <a:rPr lang="en-US" dirty="0"/>
              <a:t>Reference: </a:t>
            </a:r>
            <a:r>
              <a:rPr lang="en-US" dirty="0">
                <a:hlinkClick r:id="rId2"/>
              </a:rPr>
              <a:t>https://www.ecfr.gov/current/title-2/subtitle-A</a:t>
            </a:r>
            <a:br>
              <a:rPr lang="en-US" dirty="0"/>
            </a:br>
            <a:endParaRPr lang="en-US" dirty="0"/>
          </a:p>
          <a:p>
            <a:r>
              <a:rPr lang="en-US" dirty="0"/>
              <a:t>Public input helps inform final federal rulemaking decisions.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9333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5FEAB-F2E3-164C-F99D-8DE9857ED8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Make a public comment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6D6AF-B89B-5A3B-D656-83F1B6E23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Follow the link:</a:t>
            </a:r>
            <a:br>
              <a:rPr lang="en-US" dirty="0"/>
            </a:br>
            <a:r>
              <a:rPr lang="en-US" dirty="0">
                <a:hlinkClick r:id="rId2"/>
              </a:rPr>
              <a:t>https://www.regulations.gov/docket/OMB-2026-0034</a:t>
            </a:r>
            <a:endParaRPr lang="en-US" dirty="0"/>
          </a:p>
          <a:p>
            <a:r>
              <a:rPr lang="en-US" dirty="0"/>
              <a:t>Read through the proposed changes</a:t>
            </a:r>
          </a:p>
          <a:p>
            <a:r>
              <a:rPr lang="en-US" dirty="0"/>
              <a:t>Make a public comment:</a:t>
            </a:r>
            <a:br>
              <a:rPr lang="en-US" dirty="0"/>
            </a:br>
            <a:r>
              <a:rPr lang="en-US" dirty="0">
                <a:hlinkClick r:id="rId3"/>
              </a:rPr>
              <a:t>https://www.regulations.gov/commenton/OMB-2026-0034-0001</a:t>
            </a:r>
            <a:r>
              <a:rPr lang="en-US" dirty="0"/>
              <a:t> </a:t>
            </a:r>
          </a:p>
          <a:p>
            <a:r>
              <a:rPr lang="en-US" dirty="0"/>
              <a:t>Open for 26 more days</a:t>
            </a:r>
          </a:p>
        </p:txBody>
      </p:sp>
    </p:spTree>
    <p:extLst>
      <p:ext uri="{BB962C8B-B14F-4D97-AF65-F5344CB8AC3E}">
        <p14:creationId xmlns:p14="http://schemas.microsoft.com/office/powerpoint/2010/main" val="3842103496"/>
      </p:ext>
    </p:extLst>
  </p:cSld>
  <p:clrMapOvr>
    <a:masterClrMapping/>
  </p:clrMapOvr>
</p:sld>
</file>

<file path=ppt/theme/theme1.xml><?xml version="1.0" encoding="utf-8"?>
<a:theme xmlns:a="http://schemas.openxmlformats.org/drawingml/2006/main" name="KCRHA - Teal">
  <a:themeElements>
    <a:clrScheme name="KCRHA Basic Colors">
      <a:dk1>
        <a:srgbClr val="000000"/>
      </a:dk1>
      <a:lt1>
        <a:sysClr val="window" lastClr="FFFFFF"/>
      </a:lt1>
      <a:dk2>
        <a:srgbClr val="172B69"/>
      </a:dk2>
      <a:lt2>
        <a:srgbClr val="E7E6E6"/>
      </a:lt2>
      <a:accent1>
        <a:srgbClr val="172B69"/>
      </a:accent1>
      <a:accent2>
        <a:srgbClr val="1B8477"/>
      </a:accent2>
      <a:accent3>
        <a:srgbClr val="A5C04D"/>
      </a:accent3>
      <a:accent4>
        <a:srgbClr val="FFD600"/>
      </a:accent4>
      <a:accent5>
        <a:srgbClr val="74C2B9"/>
      </a:accent5>
      <a:accent6>
        <a:srgbClr val="D0DF9C"/>
      </a:accent6>
      <a:hlink>
        <a:srgbClr val="A5C04D"/>
      </a:hlink>
      <a:folHlink>
        <a:srgbClr val="1B8477"/>
      </a:folHlink>
    </a:clrScheme>
    <a:fontScheme name="Custom 2">
      <a:majorFont>
        <a:latin typeface="Avenir Next LT Pro"/>
        <a:ea typeface=""/>
        <a:cs typeface=""/>
      </a:majorFont>
      <a:minorFont>
        <a:latin typeface="Arial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CRHA Powerpoint Template" id="{5408159F-E323-4507-BAB7-908DC91BB9D7}" vid="{E135364A-C9D9-4CAA-B375-F246BF8BA10E}"/>
    </a:ext>
  </a:extLst>
</a:theme>
</file>

<file path=ppt/theme/theme2.xml><?xml version="1.0" encoding="utf-8"?>
<a:theme xmlns:a="http://schemas.openxmlformats.org/drawingml/2006/main" name="KCRHA - Blue">
  <a:themeElements>
    <a:clrScheme name="KCRHA Colors">
      <a:dk1>
        <a:srgbClr val="000000"/>
      </a:dk1>
      <a:lt1>
        <a:sysClr val="window" lastClr="FFFFFF"/>
      </a:lt1>
      <a:dk2>
        <a:srgbClr val="172B69"/>
      </a:dk2>
      <a:lt2>
        <a:srgbClr val="E7E6E6"/>
      </a:lt2>
      <a:accent1>
        <a:srgbClr val="172B69"/>
      </a:accent1>
      <a:accent2>
        <a:srgbClr val="1B8477"/>
      </a:accent2>
      <a:accent3>
        <a:srgbClr val="A5C04D"/>
      </a:accent3>
      <a:accent4>
        <a:srgbClr val="FFD600"/>
      </a:accent4>
      <a:accent5>
        <a:srgbClr val="74C2B9"/>
      </a:accent5>
      <a:accent6>
        <a:srgbClr val="D0DF9C"/>
      </a:accent6>
      <a:hlink>
        <a:srgbClr val="A5C04D"/>
      </a:hlink>
      <a:folHlink>
        <a:srgbClr val="1B8477"/>
      </a:folHlink>
    </a:clrScheme>
    <a:fontScheme name="KCRHA Fonts">
      <a:majorFont>
        <a:latin typeface="Avenir Next LT Pro Bold"/>
        <a:ea typeface=""/>
        <a:cs typeface=""/>
      </a:majorFont>
      <a:minorFont>
        <a:latin typeface="Arial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CRHA Powerpoint Template" id="{5408159F-E323-4507-BAB7-908DC91BB9D7}" vid="{DCB352B4-FCFD-40DE-B8C3-599FD70D927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5ACBCD632A47448DDD6ECEF8624E1D" ma:contentTypeVersion="6" ma:contentTypeDescription="Create a new document." ma:contentTypeScope="" ma:versionID="f3a3055f3bd1de959b0e624a6287b0bd">
  <xsd:schema xmlns:xsd="http://www.w3.org/2001/XMLSchema" xmlns:xs="http://www.w3.org/2001/XMLSchema" xmlns:p="http://schemas.microsoft.com/office/2006/metadata/properties" xmlns:ns2="2c9f5744-0375-4892-a096-f0d8ad356ea3" xmlns:ns3="2eadf46b-3ddb-4683-9792-39ff7d02cc8c" targetNamespace="http://schemas.microsoft.com/office/2006/metadata/properties" ma:root="true" ma:fieldsID="5864905617e2d91f09708d320174aa49" ns2:_="" ns3:_="">
    <xsd:import namespace="2c9f5744-0375-4892-a096-f0d8ad356ea3"/>
    <xsd:import namespace="2eadf46b-3ddb-4683-9792-39ff7d02cc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9f5744-0375-4892-a096-f0d8ad356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adf46b-3ddb-4683-9792-39ff7d02cc8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439A0B-52B3-4934-BA79-61B4314A5D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1B8F234-ECC1-4F8C-81C1-96BBE93B43E8}">
  <ds:schemaRefs>
    <ds:schemaRef ds:uri="http://schemas.openxmlformats.org/package/2006/metadata/core-properties"/>
    <ds:schemaRef ds:uri="http://purl.org/dc/terms/"/>
    <ds:schemaRef ds:uri="http://schemas.microsoft.com/office/2006/metadata/properties"/>
    <ds:schemaRef ds:uri="22498688-74fb-4953-a6ea-83229f8d31b5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dcmitype/"/>
    <ds:schemaRef ds:uri="2eadf46b-3ddb-4683-9792-39ff7d02cc8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DA8D6E6-9290-4A93-AF70-C831D5F529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9f5744-0375-4892-a096-f0d8ad356ea3"/>
    <ds:schemaRef ds:uri="2eadf46b-3ddb-4683-9792-39ff7d02cc8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KCRHA - Teal</Template>
  <TotalTime>45</TotalTime>
  <Words>262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Nova</vt:lpstr>
      <vt:lpstr>Avenir Next LT Pro</vt:lpstr>
      <vt:lpstr>KCRHA - Teal</vt:lpstr>
      <vt:lpstr>KCRHA - Blue</vt:lpstr>
      <vt:lpstr>2026 Proposed OMB Uniform Guidance Updates</vt:lpstr>
      <vt:lpstr>What is Being Proposed</vt:lpstr>
      <vt:lpstr>Key Policy Direction in Proposal</vt:lpstr>
      <vt:lpstr>Public Comment Period</vt:lpstr>
      <vt:lpstr>Make a public comment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Ramos</dc:creator>
  <cp:lastModifiedBy>Curtiss Melvin</cp:lastModifiedBy>
  <cp:revision>4</cp:revision>
  <dcterms:created xsi:type="dcterms:W3CDTF">2026-06-17T20:33:29Z</dcterms:created>
  <dcterms:modified xsi:type="dcterms:W3CDTF">2026-06-17T21:21:03Z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0x010100685ACBCD632A47448DDD6ECEF8624E1D</vt:lpwstr>
  </property>
  <property fmtid="{D5CDD505-2E9C-101B-9397-08002B2CF9AE}" pid="3" name="MediaServiceImageTags">
    <vt:lpwstr/>
  </property>
</Properties>
</file>